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9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0" r:id="rId23"/>
    <p:sldId id="278" r:id="rId24"/>
    <p:sldId id="277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94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7" r:id="rId42"/>
    <p:sldId id="296" r:id="rId43"/>
  </p:sldIdLst>
  <p:sldSz cx="12192000" cy="6858000"/>
  <p:notesSz cx="6858000" cy="914400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Calibri Light" panose="020F0302020204030204" pitchFamily="34" charset="0"/>
      <p:regular r:id="rId48"/>
      <p:italic r:id="rId49"/>
    </p:embeddedFont>
    <p:embeddedFont>
      <p:font typeface="Rex-bold" panose="02000000000000000000" charset="0"/>
      <p:bold r:id="rId50"/>
    </p:embeddedFont>
    <p:embeddedFont>
      <p:font typeface="Roboto Condensed" panose="02000000000000000000" pitchFamily="2" charset="0"/>
      <p:regular r:id="rId51"/>
      <p:bold r:id="rId52"/>
      <p:italic r:id="rId53"/>
      <p:boldItalic r:id="rId54"/>
    </p:embeddedFont>
    <p:embeddedFont>
      <p:font typeface="Segoe UI" panose="020B0502040204020203" pitchFamily="34" charset="0"/>
      <p:regular r:id="rId55"/>
      <p:bold r:id="rId56"/>
      <p:italic r:id="rId57"/>
      <p:boldItalic r:id="rId58"/>
    </p:embeddedFont>
    <p:embeddedFont>
      <p:font typeface="Segoe UI Semibold" panose="020B0702040204020203" pitchFamily="34" charset="0"/>
      <p:bold r:id="rId59"/>
      <p:boldItalic r:id="rId60"/>
    </p:embeddedFont>
  </p:embeddedFont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8F0"/>
    <a:srgbClr val="5B2928"/>
    <a:srgbClr val="F8E8DB"/>
    <a:srgbClr val="EF7C4C"/>
    <a:srgbClr val="D94A52"/>
    <a:srgbClr val="E19C75"/>
    <a:srgbClr val="D79273"/>
    <a:srgbClr val="DB896F"/>
    <a:srgbClr val="D48C76"/>
    <a:srgbClr val="CD96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CD1FEA-5D86-437E-8CE1-37B1F212F7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E8F6ED6-4E58-4010-8FD3-CF96C33ADD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D93D5B-58DE-429D-BB7A-290204648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CBF5-11B8-4526-801B-ECAD8C9FEDFD}" type="datetimeFigureOut">
              <a:rPr lang="uk-UA" smtClean="0"/>
              <a:t>19.03.2025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2A3DB7-7B84-46BF-8CA9-3237F8D50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3BA0BE-5379-4256-8FEE-A0B43BCDE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C1CB-13DF-470A-B828-0A8646FD47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28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64D8EF-D431-43AE-B77C-9CA649EAB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A3FEBB-2C3B-4F0D-9248-14E5713A7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AE17CC-4F7A-4B37-A93D-9285D3AEC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CBF5-11B8-4526-801B-ECAD8C9FEDFD}" type="datetimeFigureOut">
              <a:rPr lang="uk-UA" smtClean="0"/>
              <a:t>19.03.2025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267A80-6CE5-4F6C-9C25-D6815C244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1D3840-D868-4323-853A-759FB6E00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C1CB-13DF-470A-B828-0A8646FD47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61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685DC53-9611-41F7-B25C-B20DE6E24C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BAB160-0DC3-47DE-B879-FF8AFD0BD5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035D89-22B1-4B1A-BD23-AAFF8852C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CBF5-11B8-4526-801B-ECAD8C9FEDFD}" type="datetimeFigureOut">
              <a:rPr lang="uk-UA" smtClean="0"/>
              <a:t>19.03.2025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2E0253-A425-4D28-BB21-AE81183C9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70FC47-B4FD-49E6-BB33-6EC27E0F9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C1CB-13DF-470A-B828-0A8646FD47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9480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F05A0F-E8DE-45DB-A615-32C1BBA19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D0B513-D379-475A-BD0D-EC8686103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36D1BD-C20F-448B-BB35-58EAB995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CBF5-11B8-4526-801B-ECAD8C9FEDFD}" type="datetimeFigureOut">
              <a:rPr lang="uk-UA" smtClean="0"/>
              <a:t>19.03.2025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7DA9AC-2E81-411F-A85F-BD31A4404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8DD22A-2DF0-4243-8F9D-74CC075E5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C1CB-13DF-470A-B828-0A8646FD47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775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18BDC2-DF69-4695-AF6A-4F225F079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DB343D-A389-4E90-A4EF-1EC16DAD7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6D3247-E080-417E-A4E7-AA4B573E7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CBF5-11B8-4526-801B-ECAD8C9FEDFD}" type="datetimeFigureOut">
              <a:rPr lang="uk-UA" smtClean="0"/>
              <a:t>19.03.2025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4291B0-F1E2-46A7-88EC-138E67A53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A976CE-6028-4FB9-A2A5-3C1471D2E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C1CB-13DF-470A-B828-0A8646FD47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0821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64EAE0-C4F8-465D-AF71-D21802910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EA8210-EDEE-44BD-9851-95689BE282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5DE0B7-4C22-4A43-8236-0BF13630E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3B775A-7189-4565-A49F-20763CD06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CBF5-11B8-4526-801B-ECAD8C9FEDFD}" type="datetimeFigureOut">
              <a:rPr lang="uk-UA" smtClean="0"/>
              <a:t>19.03.2025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78BE4A-4E04-4681-AABB-3758E4DE2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A3DB39-3287-4CD4-AC7F-98EFEAB67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C1CB-13DF-470A-B828-0A8646FD47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572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D79354-0B98-44FE-9E8A-99EAC3B0C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4FC4F3-55D2-4F52-BC26-81FC501A4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DFF05B-25D7-4AA7-B80F-925EF1803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CAD788D-A4C2-46E9-86E0-007E9DAFCE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4A7AEDA-0589-4888-968F-23163CDA3D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414B79-04E6-44D7-B967-850115017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CBF5-11B8-4526-801B-ECAD8C9FEDFD}" type="datetimeFigureOut">
              <a:rPr lang="uk-UA" smtClean="0"/>
              <a:t>19.03.2025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445513-DF14-4068-AA56-ED478F313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6AD90B6-DEC5-4AFD-897F-78A458FA2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C1CB-13DF-470A-B828-0A8646FD47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9028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DB047-D94C-4B39-9883-4AC786798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71566A1-28D2-40B1-996E-198E0CE81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CBF5-11B8-4526-801B-ECAD8C9FEDFD}" type="datetimeFigureOut">
              <a:rPr lang="uk-UA" smtClean="0"/>
              <a:t>19.03.2025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3FE2B7-2801-4863-8425-D648F367E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98D926-AE5C-45B2-BEEE-53F3C1D13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C1CB-13DF-470A-B828-0A8646FD47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8029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1ECDCC5-61EB-413A-BB61-0D5B8DE1D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CBF5-11B8-4526-801B-ECAD8C9FEDFD}" type="datetimeFigureOut">
              <a:rPr lang="uk-UA" smtClean="0"/>
              <a:t>19.03.2025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116CE5A-9BF0-490C-8FB5-DC5F7A3FA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E8D2F90-2BD2-4190-9F7D-68D06379A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C1CB-13DF-470A-B828-0A8646FD47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075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B084C-EE06-40D9-AD36-7A94FF4F4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D10F60-10B8-4691-B28B-061A37681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3DB2303-4CB5-43EE-8318-1C1515C1A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7A65FD-CCDF-4704-ABB2-8F005F54B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CBF5-11B8-4526-801B-ECAD8C9FEDFD}" type="datetimeFigureOut">
              <a:rPr lang="uk-UA" smtClean="0"/>
              <a:t>19.03.2025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9561E3-AF06-4808-B86B-FCB089A35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1C7488-2E1E-411E-A48C-B1350BEC6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C1CB-13DF-470A-B828-0A8646FD47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3301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CDCEA0-5F18-4DF5-84B6-640A50A48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DA12640-5CB9-4CA9-94CD-DFB521E72B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C4A9A92-9210-4FA0-B8DC-8BE90C133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E57D1D-CCD3-49DF-BB0F-81D6672D3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CBF5-11B8-4526-801B-ECAD8C9FEDFD}" type="datetimeFigureOut">
              <a:rPr lang="uk-UA" smtClean="0"/>
              <a:t>19.03.2025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4D0113-E97F-4CD7-96C0-423FD3BA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6F5CCB-FAD7-40C8-98EC-E2D877CFD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C1CB-13DF-470A-B828-0A8646FD47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584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5006FA-D9D8-4EC0-B97A-C44A1A73A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646B98-6A33-46C1-B976-AC6278EC9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016B54-AA10-4C74-AFED-7F34295E86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7CBF5-11B8-4526-801B-ECAD8C9FEDFD}" type="datetimeFigureOut">
              <a:rPr lang="uk-UA" smtClean="0"/>
              <a:t>19.03.2025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A09D92-7733-440D-930A-2B86800CFC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091621-4148-4DBA-A9A3-9657ED290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4C1CB-13DF-470A-B828-0A8646FD47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845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openalex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sfdora.org/sign/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coara.eu/agreement/the-agreement-full-tex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hyperlink" Target="https://zakon.rada.gov.ua/rada/show/v-275729-18#Text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5281/zenodo.15011043" TargetMode="External"/><Relationship Id="rId11" Type="http://schemas.openxmlformats.org/officeDocument/2006/relationships/image" Target="../media/image9.png"/><Relationship Id="rId5" Type="http://schemas.openxmlformats.org/officeDocument/2006/relationships/hyperlink" Target="https://doi.org/10.5281/zenodo.15007537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s://doi.org/10.5281/zenodo.15007308" TargetMode="External"/><Relationship Id="rId9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E2C4EC-9C18-4562-8120-56EF1DE2C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C9501C-6080-4405-B282-2F61E8177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3887" y="1018565"/>
            <a:ext cx="5991959" cy="2674206"/>
          </a:xfrm>
        </p:spPr>
        <p:txBody>
          <a:bodyPr anchor="t">
            <a:noAutofit/>
          </a:bodyPr>
          <a:lstStyle/>
          <a:p>
            <a:r>
              <a:rPr lang="uk-UA" sz="3600" dirty="0">
                <a:solidFill>
                  <a:srgbClr val="F8E8D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Політика відкритої науки Бердянського державного педагогічного університету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0626AF-57EC-4B78-B89C-5EDB91936E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743" y="4991830"/>
            <a:ext cx="1892246" cy="109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71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EDE9980-582B-45F8-B407-1510E89195BC}"/>
              </a:ext>
            </a:extLst>
          </p:cNvPr>
          <p:cNvSpPr/>
          <p:nvPr/>
        </p:nvSpPr>
        <p:spPr>
          <a:xfrm>
            <a:off x="0" y="479506"/>
            <a:ext cx="895350" cy="478856"/>
          </a:xfrm>
          <a:prstGeom prst="rect">
            <a:avLst/>
          </a:prstGeom>
          <a:gradFill>
            <a:gsLst>
              <a:gs pos="0">
                <a:srgbClr val="EF7C4C"/>
              </a:gs>
              <a:gs pos="100000">
                <a:srgbClr val="D94A52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5B3F1B-751D-4D26-9AAC-F0B69A6666FD}"/>
              </a:ext>
            </a:extLst>
          </p:cNvPr>
          <p:cNvSpPr txBox="1"/>
          <p:nvPr/>
        </p:nvSpPr>
        <p:spPr>
          <a:xfrm>
            <a:off x="390526" y="488104"/>
            <a:ext cx="400049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effectLst/>
                <a:latin typeface="Rex-bold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uk-UA" sz="2400" dirty="0">
              <a:solidFill>
                <a:schemeClr val="bg1"/>
              </a:solidFill>
              <a:effectLst/>
              <a:latin typeface="Rex-bold" panose="02000000000000000000" pitchFamily="50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1A9498-FED2-4623-AD92-410BD6CA943D}"/>
              </a:ext>
            </a:extLst>
          </p:cNvPr>
          <p:cNvSpPr txBox="1"/>
          <p:nvPr/>
        </p:nvSpPr>
        <p:spPr>
          <a:xfrm>
            <a:off x="1052621" y="488104"/>
            <a:ext cx="8491429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ex-bold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Ключові принципи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12DFFB-D61B-409D-8864-CCF1CE3E0AEE}"/>
              </a:ext>
            </a:extLst>
          </p:cNvPr>
          <p:cNvSpPr txBox="1"/>
          <p:nvPr/>
        </p:nvSpPr>
        <p:spPr>
          <a:xfrm>
            <a:off x="447674" y="2162686"/>
            <a:ext cx="9692567" cy="1143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Університет запроваджує політику, спрямовану на запобігання публікаціям у хижацьких або сумнівних </a:t>
            </a:r>
            <a:br>
              <a:rPr lang="en-US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журналах, які порушують принципи відкритої науки та наукової доброчесності.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Результати досліджень мають публікуватися в журналах, які дотримуються міжнародних стандартів якості, </a:t>
            </a:r>
            <a:br>
              <a:rPr lang="en-US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прозорості та відкритості.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46DD14-B3CE-41FB-AD9D-3C4947C853CF}"/>
              </a:ext>
            </a:extLst>
          </p:cNvPr>
          <p:cNvSpPr txBox="1"/>
          <p:nvPr/>
        </p:nvSpPr>
        <p:spPr>
          <a:xfrm>
            <a:off x="447674" y="3903653"/>
            <a:ext cx="9692567" cy="1143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400" b="1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Підтримка ініціативи відкритих цитувань (</a:t>
            </a:r>
            <a:r>
              <a:rPr lang="uk-UA" sz="1400" b="1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Initiative</a:t>
            </a:r>
            <a:r>
              <a:rPr lang="uk-UA" sz="1400" b="1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b="1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uk-UA" sz="1400" b="1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b="1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Open</a:t>
            </a:r>
            <a:r>
              <a:rPr lang="uk-UA" sz="1400" b="1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b="1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Citations</a:t>
            </a:r>
            <a:r>
              <a:rPr lang="uk-UA" sz="1400" b="1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, I4OC)</a:t>
            </a: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для забезпечення вільного доступу </a:t>
            </a:r>
            <a:br>
              <a:rPr lang="en-US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до даних цитувань як важливого компонента відкритої науки.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400" b="1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Визнання важливості відкритих </a:t>
            </a:r>
            <a:r>
              <a:rPr lang="uk-UA" sz="1400" b="1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наукометричних</a:t>
            </a:r>
            <a:r>
              <a:rPr lang="uk-UA" sz="1400" b="1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ресурсів</a:t>
            </a: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, таких як </a:t>
            </a:r>
            <a:r>
              <a:rPr lang="uk-UA" sz="1400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OpenAlex</a:t>
            </a: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, для підвищення прозорості оцінки наукової діяльності та забезпечення доступу до даних, які сприяють ефективному моніторингу наукових результатів.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631C50-BB25-4198-A876-CBE6223116D7}"/>
              </a:ext>
            </a:extLst>
          </p:cNvPr>
          <p:cNvSpPr txBox="1"/>
          <p:nvPr/>
        </p:nvSpPr>
        <p:spPr>
          <a:xfrm>
            <a:off x="447674" y="1776678"/>
            <a:ext cx="9692567" cy="323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5.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Відмова </a:t>
            </a:r>
            <a:r>
              <a:rPr lang="ru-RU" sz="1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від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 </a:t>
            </a:r>
            <a:r>
              <a:rPr lang="ru-RU" sz="1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публікацій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 у </a:t>
            </a:r>
            <a:r>
              <a:rPr lang="ru-RU" sz="1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сумнівних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 журналах</a:t>
            </a:r>
            <a:endParaRPr lang="uk-UA" sz="14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Roboto Condensed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DF0D4E-CFB6-4D37-98D1-C0B8260B8F5E}"/>
              </a:ext>
            </a:extLst>
          </p:cNvPr>
          <p:cNvSpPr txBox="1"/>
          <p:nvPr/>
        </p:nvSpPr>
        <p:spPr>
          <a:xfrm>
            <a:off x="447674" y="3524928"/>
            <a:ext cx="9692567" cy="323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6</a:t>
            </a:r>
            <a:r>
              <a:rPr lang="uk-UA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. </a:t>
            </a:r>
            <a:r>
              <a:rPr lang="ru-RU" sz="1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Підтримка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 </a:t>
            </a:r>
            <a:r>
              <a:rPr lang="ru-RU" sz="1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відкритих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 </a:t>
            </a:r>
            <a:r>
              <a:rPr lang="ru-RU" sz="1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цитувань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 та </a:t>
            </a:r>
            <a:r>
              <a:rPr lang="ru-RU" sz="1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наукометричних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 </a:t>
            </a:r>
            <a:r>
              <a:rPr lang="ru-RU" sz="1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ресурсів</a:t>
            </a:r>
            <a:endParaRPr lang="uk-UA" sz="14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Roboto Condensed" panose="02000000000000000000" pitchFamily="2" charset="0"/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66E4CDBD-8438-47E6-93FA-ACAAACEA385A}"/>
              </a:ext>
            </a:extLst>
          </p:cNvPr>
          <p:cNvGrpSpPr/>
          <p:nvPr/>
        </p:nvGrpSpPr>
        <p:grpSpPr>
          <a:xfrm>
            <a:off x="-100011" y="6330462"/>
            <a:ext cx="12292011" cy="527538"/>
            <a:chOff x="-100011" y="6330462"/>
            <a:chExt cx="12292011" cy="527538"/>
          </a:xfrm>
        </p:grpSpPr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EB990B7C-F122-4A97-9856-341215BE070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94603"/>
              <a:ext cx="12192000" cy="0"/>
            </a:xfrm>
            <a:prstGeom prst="line">
              <a:avLst/>
            </a:prstGeom>
            <a:ln w="12700">
              <a:gradFill>
                <a:gsLst>
                  <a:gs pos="0">
                    <a:srgbClr val="EF7C4C"/>
                  </a:gs>
                  <a:gs pos="100000">
                    <a:srgbClr val="D94A52"/>
                  </a:gs>
                </a:gsLst>
                <a:lin ang="72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6DF249E8-C321-49E1-A5E1-4B7C5783137A}"/>
                </a:ext>
              </a:extLst>
            </p:cNvPr>
            <p:cNvSpPr/>
            <p:nvPr/>
          </p:nvSpPr>
          <p:spPr>
            <a:xfrm>
              <a:off x="9946295" y="6330462"/>
              <a:ext cx="1855178" cy="527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9DD2F92A-38C4-4A89-ABF1-3B7E91CACC6F}"/>
                </a:ext>
              </a:extLst>
            </p:cNvPr>
            <p:cNvSpPr/>
            <p:nvPr/>
          </p:nvSpPr>
          <p:spPr>
            <a:xfrm>
              <a:off x="390527" y="6330462"/>
              <a:ext cx="5356223" cy="527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23052A2-32AA-46B7-A8AC-09311EFF095C}"/>
                </a:ext>
              </a:extLst>
            </p:cNvPr>
            <p:cNvSpPr txBox="1"/>
            <p:nvPr/>
          </p:nvSpPr>
          <p:spPr>
            <a:xfrm>
              <a:off x="-100011" y="6464063"/>
              <a:ext cx="6348412" cy="2639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600"/>
                </a:spcAft>
              </a:pPr>
              <a:r>
                <a:rPr lang="uk-UA" sz="1050" dirty="0">
                  <a:solidFill>
                    <a:srgbClr val="EF7C4C"/>
                  </a:solidFill>
                  <a:effectLst/>
                  <a:latin typeface="Rex-bold" panose="02000000000000000000" pitchFamily="50" charset="0"/>
                  <a:ea typeface="Arial" panose="020B0604020202020204" pitchFamily="34" charset="0"/>
                  <a:cs typeface="Arial" panose="020B0604020202020204" pitchFamily="34" charset="0"/>
                </a:rPr>
                <a:t>Стратегія розвитку відкритої науки в Бердянському державному педагогічному університеті</a:t>
              </a:r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4EE8D066-29F0-40FB-829C-BDBACE67F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9026" y="6375623"/>
              <a:ext cx="736670" cy="344589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9D690D74-6222-4571-AF4C-2E998EDFF1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40241" y="6359774"/>
              <a:ext cx="658712" cy="376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9576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EDE9980-582B-45F8-B407-1510E89195BC}"/>
              </a:ext>
            </a:extLst>
          </p:cNvPr>
          <p:cNvSpPr/>
          <p:nvPr/>
        </p:nvSpPr>
        <p:spPr>
          <a:xfrm>
            <a:off x="0" y="479506"/>
            <a:ext cx="895350" cy="478856"/>
          </a:xfrm>
          <a:prstGeom prst="rect">
            <a:avLst/>
          </a:prstGeom>
          <a:gradFill>
            <a:gsLst>
              <a:gs pos="0">
                <a:srgbClr val="EF7C4C"/>
              </a:gs>
              <a:gs pos="100000">
                <a:srgbClr val="D94A52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5B3F1B-751D-4D26-9AAC-F0B69A6666FD}"/>
              </a:ext>
            </a:extLst>
          </p:cNvPr>
          <p:cNvSpPr txBox="1"/>
          <p:nvPr/>
        </p:nvSpPr>
        <p:spPr>
          <a:xfrm>
            <a:off x="390526" y="488104"/>
            <a:ext cx="400049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effectLst/>
                <a:latin typeface="Rex-bold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uk-UA" sz="2400" dirty="0">
              <a:solidFill>
                <a:schemeClr val="bg1"/>
              </a:solidFill>
              <a:effectLst/>
              <a:latin typeface="Rex-bold" panose="02000000000000000000" pitchFamily="50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1A9498-FED2-4623-AD92-410BD6CA943D}"/>
              </a:ext>
            </a:extLst>
          </p:cNvPr>
          <p:cNvSpPr txBox="1"/>
          <p:nvPr/>
        </p:nvSpPr>
        <p:spPr>
          <a:xfrm>
            <a:off x="1052621" y="488104"/>
            <a:ext cx="8491429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ex-bold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Ключові принципи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12DFFB-D61B-409D-8864-CCF1CE3E0AEE}"/>
              </a:ext>
            </a:extLst>
          </p:cNvPr>
          <p:cNvSpPr txBox="1"/>
          <p:nvPr/>
        </p:nvSpPr>
        <p:spPr>
          <a:xfrm>
            <a:off x="447674" y="1692269"/>
            <a:ext cx="9692567" cy="3526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Університет впроваджує принципи, викладені у </a:t>
            </a:r>
            <a:r>
              <a:rPr lang="uk-UA" sz="1400" b="1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Гонконзьких</a:t>
            </a:r>
            <a:r>
              <a:rPr lang="uk-UA" sz="1400" b="1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принципах оцінювання дослідників (</a:t>
            </a:r>
            <a:r>
              <a:rPr lang="uk-UA" sz="1400" b="1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uk-UA" sz="1400" b="1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b="1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Hong</a:t>
            </a:r>
            <a:r>
              <a:rPr lang="uk-UA" sz="1400" b="1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b="1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Kong</a:t>
            </a:r>
            <a:r>
              <a:rPr lang="uk-UA" sz="1400" b="1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b="1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Principles</a:t>
            </a:r>
            <a:r>
              <a:rPr lang="uk-UA" sz="1400" b="1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b="1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uk-UA" sz="1400" b="1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b="1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Assessing</a:t>
            </a:r>
            <a:r>
              <a:rPr lang="uk-UA" sz="1400" b="1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b="1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Researchers</a:t>
            </a:r>
            <a:r>
              <a:rPr lang="uk-UA" sz="1400" b="1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, які наголошують на відповідальних практиках оцінювання, що охоплюють усі </a:t>
            </a:r>
            <a:br>
              <a:rPr lang="en-US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етапи дослідницької діяльності: від розробки ідеї до поширення результатів. Особлива увага приділяється прозорості звітування про дослідження незалежно від їх результатів та підтримці відкритих практик (методи, дані, матеріали).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Університет підтримує підходи </a:t>
            </a:r>
            <a:r>
              <a:rPr lang="uk-UA" sz="1400" b="1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Коаліції з удосконалення оцінювання дослідницької діяльності (</a:t>
            </a:r>
            <a:r>
              <a:rPr lang="uk-UA" sz="1400" b="1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Coalition</a:t>
            </a:r>
            <a:r>
              <a:rPr lang="uk-UA" sz="1400" b="1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b="1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uk-UA" sz="1400" b="1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b="1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Advancing</a:t>
            </a:r>
            <a:r>
              <a:rPr lang="uk-UA" sz="1400" b="1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b="1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uk-UA" sz="1400" b="1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b="1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uk-UA" sz="1400" b="1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1400" b="1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CoARA</a:t>
            </a:r>
            <a:r>
              <a:rPr lang="uk-UA" sz="1400" b="1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, які спрямовані на запровадження якісних методів оцінювання, що визнають </a:t>
            </a:r>
            <a:br>
              <a:rPr lang="en-US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внесок дослідників у відкриту науку та інші аспекти їхньої діяльності.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Впровадження </a:t>
            </a:r>
            <a:r>
              <a:rPr lang="uk-UA" sz="1400" b="1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Сан-</a:t>
            </a:r>
            <a:r>
              <a:rPr lang="uk-UA" sz="1400" b="1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Франциської</a:t>
            </a:r>
            <a:r>
              <a:rPr lang="uk-UA" sz="1400" b="1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декларації оцінювання досліджень (</a:t>
            </a:r>
            <a:r>
              <a:rPr lang="uk-UA" sz="1400" b="1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San</a:t>
            </a:r>
            <a:r>
              <a:rPr lang="uk-UA" sz="1400" b="1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b="1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Francisco</a:t>
            </a:r>
            <a:r>
              <a:rPr lang="uk-UA" sz="1400" b="1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b="1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Declaration</a:t>
            </a:r>
            <a:r>
              <a:rPr lang="uk-UA" sz="1400" b="1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b="1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uk-UA" sz="1400" b="1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b="1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uk-UA" sz="1400" b="1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b="1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uk-UA" sz="1400" b="1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, DORA)</a:t>
            </a: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як частини політики університету, яка наголошує на важливості оцінювання дослідників за якісними </a:t>
            </a:r>
            <a:br>
              <a:rPr lang="en-US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показниками, а не лише за кількісними метриками, такими як </a:t>
            </a:r>
            <a:r>
              <a:rPr lang="uk-UA" sz="1400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імпакт</a:t>
            </a: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-фактор.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Оцінювання наукової діяльності включатиме визнання широкого спектра досягнень, таких як реплікація, синтез, </a:t>
            </a:r>
            <a:r>
              <a:rPr lang="uk-UA" sz="1400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метадослідження</a:t>
            </a: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, а також внесок у розвиток наукової екосистеми: рецензування, наставництво, </a:t>
            </a:r>
            <a:br>
              <a:rPr lang="en-US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популяризація науки та обмін знаннями.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631C50-BB25-4198-A876-CBE6223116D7}"/>
              </a:ext>
            </a:extLst>
          </p:cNvPr>
          <p:cNvSpPr txBox="1"/>
          <p:nvPr/>
        </p:nvSpPr>
        <p:spPr>
          <a:xfrm>
            <a:off x="447674" y="1339920"/>
            <a:ext cx="9692567" cy="323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7.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Впровадження </a:t>
            </a:r>
            <a:r>
              <a:rPr lang="ru-RU" sz="1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принципів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 </a:t>
            </a:r>
            <a:r>
              <a:rPr lang="ru-RU" sz="1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відповідальної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 </a:t>
            </a:r>
            <a:r>
              <a:rPr lang="ru-RU" sz="1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оцінки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 </a:t>
            </a:r>
            <a:r>
              <a:rPr lang="ru-RU" sz="1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дослідників</a:t>
            </a:r>
            <a:endParaRPr lang="uk-UA" sz="14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Roboto Condensed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178716-E4C9-461F-8465-1960BB0FC403}"/>
              </a:ext>
            </a:extLst>
          </p:cNvPr>
          <p:cNvSpPr txBox="1"/>
          <p:nvPr/>
        </p:nvSpPr>
        <p:spPr>
          <a:xfrm>
            <a:off x="447674" y="5331875"/>
            <a:ext cx="9692567" cy="570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14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Ці принципи формують фундамент для реалізації стратегії відкритої науки в університеті, створюючи </a:t>
            </a:r>
            <a:br>
              <a:rPr lang="en-US" sz="14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умови для довіри, відповідальності та високої якості наукової діяльності.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982240F5-F709-45F6-B08C-5E9C261D3298}"/>
              </a:ext>
            </a:extLst>
          </p:cNvPr>
          <p:cNvGrpSpPr/>
          <p:nvPr/>
        </p:nvGrpSpPr>
        <p:grpSpPr>
          <a:xfrm>
            <a:off x="-100011" y="6330462"/>
            <a:ext cx="12292011" cy="527538"/>
            <a:chOff x="-100011" y="6330462"/>
            <a:chExt cx="12292011" cy="527538"/>
          </a:xfrm>
        </p:grpSpPr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9BF6276C-A122-400F-922F-4A559F66D55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94603"/>
              <a:ext cx="12192000" cy="0"/>
            </a:xfrm>
            <a:prstGeom prst="line">
              <a:avLst/>
            </a:prstGeom>
            <a:ln w="12700">
              <a:gradFill>
                <a:gsLst>
                  <a:gs pos="0">
                    <a:srgbClr val="EF7C4C"/>
                  </a:gs>
                  <a:gs pos="100000">
                    <a:srgbClr val="D94A52"/>
                  </a:gs>
                </a:gsLst>
                <a:lin ang="72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53EA112B-2324-4C69-80C8-DFA9D0D06B47}"/>
                </a:ext>
              </a:extLst>
            </p:cNvPr>
            <p:cNvSpPr/>
            <p:nvPr/>
          </p:nvSpPr>
          <p:spPr>
            <a:xfrm>
              <a:off x="9946295" y="6330462"/>
              <a:ext cx="1855178" cy="527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33C6848D-D45F-4746-A33F-FD6B91626097}"/>
                </a:ext>
              </a:extLst>
            </p:cNvPr>
            <p:cNvSpPr/>
            <p:nvPr/>
          </p:nvSpPr>
          <p:spPr>
            <a:xfrm>
              <a:off x="390527" y="6330462"/>
              <a:ext cx="5356223" cy="527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CE864F0-631A-4FBF-8C14-9626003F9909}"/>
                </a:ext>
              </a:extLst>
            </p:cNvPr>
            <p:cNvSpPr txBox="1"/>
            <p:nvPr/>
          </p:nvSpPr>
          <p:spPr>
            <a:xfrm>
              <a:off x="-100011" y="6464063"/>
              <a:ext cx="6348412" cy="2639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600"/>
                </a:spcAft>
              </a:pPr>
              <a:r>
                <a:rPr lang="uk-UA" sz="1050" dirty="0">
                  <a:solidFill>
                    <a:srgbClr val="EF7C4C"/>
                  </a:solidFill>
                  <a:effectLst/>
                  <a:latin typeface="Rex-bold" panose="02000000000000000000" pitchFamily="50" charset="0"/>
                  <a:ea typeface="Arial" panose="020B0604020202020204" pitchFamily="34" charset="0"/>
                  <a:cs typeface="Arial" panose="020B0604020202020204" pitchFamily="34" charset="0"/>
                </a:rPr>
                <a:t>Стратегія розвитку відкритої науки в Бердянському державному педагогічному університеті</a:t>
              </a: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C2EEFD1D-5A4C-4FE4-8466-FFFCF34ED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9026" y="6375623"/>
              <a:ext cx="736670" cy="344589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8B4CE08A-9659-412E-A389-734330618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40241" y="6359774"/>
              <a:ext cx="658712" cy="376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7591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EDE9980-582B-45F8-B407-1510E89195BC}"/>
              </a:ext>
            </a:extLst>
          </p:cNvPr>
          <p:cNvSpPr/>
          <p:nvPr/>
        </p:nvSpPr>
        <p:spPr>
          <a:xfrm>
            <a:off x="0" y="479506"/>
            <a:ext cx="895350" cy="478856"/>
          </a:xfrm>
          <a:prstGeom prst="rect">
            <a:avLst/>
          </a:prstGeom>
          <a:gradFill>
            <a:gsLst>
              <a:gs pos="0">
                <a:srgbClr val="EF7C4C"/>
              </a:gs>
              <a:gs pos="100000">
                <a:srgbClr val="D94A52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5B3F1B-751D-4D26-9AAC-F0B69A6666FD}"/>
              </a:ext>
            </a:extLst>
          </p:cNvPr>
          <p:cNvSpPr txBox="1"/>
          <p:nvPr/>
        </p:nvSpPr>
        <p:spPr>
          <a:xfrm>
            <a:off x="390526" y="488104"/>
            <a:ext cx="400049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effectLst/>
                <a:latin typeface="Rex-bold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uk-UA" sz="2400" dirty="0">
              <a:solidFill>
                <a:schemeClr val="bg1"/>
              </a:solidFill>
              <a:effectLst/>
              <a:latin typeface="Rex-bold" panose="02000000000000000000" pitchFamily="50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1A9498-FED2-4623-AD92-410BD6CA943D}"/>
              </a:ext>
            </a:extLst>
          </p:cNvPr>
          <p:cNvSpPr txBox="1"/>
          <p:nvPr/>
        </p:nvSpPr>
        <p:spPr>
          <a:xfrm>
            <a:off x="1052621" y="488104"/>
            <a:ext cx="8491429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ex-bold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Стратегічні цілі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12DFFB-D61B-409D-8864-CCF1CE3E0AEE}"/>
              </a:ext>
            </a:extLst>
          </p:cNvPr>
          <p:cNvSpPr txBox="1"/>
          <p:nvPr/>
        </p:nvSpPr>
        <p:spPr>
          <a:xfrm>
            <a:off x="447674" y="2212919"/>
            <a:ext cx="9692567" cy="2057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400" b="1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Публікація наукових робіт</a:t>
            </a: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через інституційний </a:t>
            </a:r>
            <a:r>
              <a:rPr lang="uk-UA" sz="1400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репозитарій</a:t>
            </a: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університету та тематичні </a:t>
            </a:r>
            <a:r>
              <a:rPr lang="uk-UA" sz="1400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репозитарії</a:t>
            </a: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для забезпечення довготривалого збереження і доступу до наукових результатів.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uk-UA" sz="1400" b="1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Взаємодія з міжнародними платформами відкритого доступу</a:t>
            </a: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, зокрема такими як </a:t>
            </a:r>
            <a:r>
              <a:rPr lang="uk-UA" sz="1400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arXiv</a:t>
            </a: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1400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Zenodo</a:t>
            </a: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1400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SocArXiv</a:t>
            </a: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US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для глобальної презентації результатів досліджень університету.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uk-UA" sz="1400" b="1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Інтеграція з ініціативами Європейської хмари відкритої науки (</a:t>
            </a:r>
            <a:r>
              <a:rPr lang="uk-UA" sz="1400" b="1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uk-UA" sz="1400" b="1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b="1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Open</a:t>
            </a:r>
            <a:r>
              <a:rPr lang="uk-UA" sz="1400" b="1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b="1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uk-UA" sz="1400" b="1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b="1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Cloud</a:t>
            </a:r>
            <a:r>
              <a:rPr lang="uk-UA" sz="1400" b="1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, EOSC) </a:t>
            </a:r>
            <a:br>
              <a:rPr lang="en-US" sz="1400" b="1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для забезпечення доступу до міжнародної інфраструктури зберігання, обробки та поширення даних.</a:t>
            </a: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400" b="1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Підтримка відкритих ліцензій</a:t>
            </a: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uk-UA" sz="1400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Creative</a:t>
            </a: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Commons</a:t>
            </a: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) для публікацій і даних з метою підвищення </a:t>
            </a:r>
            <a:br>
              <a:rPr lang="en-US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їхньої доступності та повторного використання.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631C50-BB25-4198-A876-CBE6223116D7}"/>
              </a:ext>
            </a:extLst>
          </p:cNvPr>
          <p:cNvSpPr txBox="1"/>
          <p:nvPr/>
        </p:nvSpPr>
        <p:spPr>
          <a:xfrm>
            <a:off x="447674" y="1860570"/>
            <a:ext cx="9692567" cy="323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1.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Розширення </a:t>
            </a:r>
            <a:r>
              <a:rPr lang="ru-RU" sz="1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відкритого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 доступу до </a:t>
            </a:r>
            <a:r>
              <a:rPr lang="ru-RU" sz="1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результатів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 </a:t>
            </a:r>
            <a:r>
              <a:rPr lang="ru-RU" sz="1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досліджень</a:t>
            </a:r>
            <a:endParaRPr lang="uk-UA" sz="14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Roboto Condensed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178716-E4C9-461F-8465-1960BB0FC403}"/>
              </a:ext>
            </a:extLst>
          </p:cNvPr>
          <p:cNvSpPr txBox="1"/>
          <p:nvPr/>
        </p:nvSpPr>
        <p:spPr>
          <a:xfrm>
            <a:off x="447674" y="1222503"/>
            <a:ext cx="9692567" cy="570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14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Для досягнення місії та реалізації візії відкритої науки Бердянський державний педагогічний університет визначає </a:t>
            </a:r>
            <a:br>
              <a:rPr lang="en-US" sz="14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наступні стратегічні цілі: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58BDA2-64A7-4E6F-A674-31735FD7A9E4}"/>
              </a:ext>
            </a:extLst>
          </p:cNvPr>
          <p:cNvSpPr txBox="1"/>
          <p:nvPr/>
        </p:nvSpPr>
        <p:spPr>
          <a:xfrm>
            <a:off x="447674" y="4675304"/>
            <a:ext cx="9692567" cy="1314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400" b="1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Планування управління даними</a:t>
            </a: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uk-UA" sz="1400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Plans</a:t>
            </a: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, DMP) на початкових етапах досліджень </a:t>
            </a:r>
            <a:br>
              <a:rPr lang="en-US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для забезпечення структурованого підходу до збору, збереження і поширення даних.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uk-UA" sz="1400" b="1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Забезпечення доступу до даних</a:t>
            </a: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через сертифіковані </a:t>
            </a:r>
            <a:r>
              <a:rPr lang="uk-UA" sz="1400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репозитарії</a:t>
            </a: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, які відповідають </a:t>
            </a:r>
            <a:br>
              <a:rPr lang="en-US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міжнародним стандартам, таким як </a:t>
            </a:r>
            <a:r>
              <a:rPr lang="uk-UA" sz="1400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CoreTrustSeal</a:t>
            </a: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400" b="1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Навчання дослідників</a:t>
            </a: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принципам FAIR і CARE для ефективного управління дослідницькими даними.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2F5B0D-D48A-44FA-AC7D-BFBBD878BB8E}"/>
              </a:ext>
            </a:extLst>
          </p:cNvPr>
          <p:cNvSpPr txBox="1"/>
          <p:nvPr/>
        </p:nvSpPr>
        <p:spPr>
          <a:xfrm>
            <a:off x="447674" y="4322955"/>
            <a:ext cx="9692567" cy="323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2.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Впровадження </a:t>
            </a:r>
            <a:r>
              <a:rPr lang="ru-RU" sz="1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принципів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 </a:t>
            </a:r>
            <a:r>
              <a:rPr lang="ru-RU" sz="1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управління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 </a:t>
            </a:r>
            <a:r>
              <a:rPr lang="ru-RU" sz="1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дослідницькими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 </a:t>
            </a:r>
            <a:r>
              <a:rPr lang="ru-RU" sz="1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даними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 (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Research Data Management, RDM)</a:t>
            </a:r>
            <a:endParaRPr lang="uk-UA" sz="14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Roboto Condensed" panose="02000000000000000000" pitchFamily="2" charset="0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03912122-D59F-4255-A27D-1DB10D255031}"/>
              </a:ext>
            </a:extLst>
          </p:cNvPr>
          <p:cNvGrpSpPr/>
          <p:nvPr/>
        </p:nvGrpSpPr>
        <p:grpSpPr>
          <a:xfrm>
            <a:off x="-100011" y="6330462"/>
            <a:ext cx="12292011" cy="527538"/>
            <a:chOff x="-100011" y="6330462"/>
            <a:chExt cx="12292011" cy="527538"/>
          </a:xfrm>
        </p:grpSpPr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725ECCFE-93FB-40CB-9B41-C82D0D8447B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94603"/>
              <a:ext cx="12192000" cy="0"/>
            </a:xfrm>
            <a:prstGeom prst="line">
              <a:avLst/>
            </a:prstGeom>
            <a:ln w="12700">
              <a:gradFill>
                <a:gsLst>
                  <a:gs pos="0">
                    <a:srgbClr val="EF7C4C"/>
                  </a:gs>
                  <a:gs pos="100000">
                    <a:srgbClr val="D94A52"/>
                  </a:gs>
                </a:gsLst>
                <a:lin ang="72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947C93CA-F139-4020-A13F-909718C213C5}"/>
                </a:ext>
              </a:extLst>
            </p:cNvPr>
            <p:cNvSpPr/>
            <p:nvPr/>
          </p:nvSpPr>
          <p:spPr>
            <a:xfrm>
              <a:off x="9946295" y="6330462"/>
              <a:ext cx="1855178" cy="527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FE3BE438-87ED-4307-939E-2B173BDF03A3}"/>
                </a:ext>
              </a:extLst>
            </p:cNvPr>
            <p:cNvSpPr/>
            <p:nvPr/>
          </p:nvSpPr>
          <p:spPr>
            <a:xfrm>
              <a:off x="390527" y="6330462"/>
              <a:ext cx="5356223" cy="527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2ABCB5E-FBC4-4557-91F4-111C20B877F0}"/>
                </a:ext>
              </a:extLst>
            </p:cNvPr>
            <p:cNvSpPr txBox="1"/>
            <p:nvPr/>
          </p:nvSpPr>
          <p:spPr>
            <a:xfrm>
              <a:off x="-100011" y="6464063"/>
              <a:ext cx="6348412" cy="2639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600"/>
                </a:spcAft>
              </a:pPr>
              <a:r>
                <a:rPr lang="uk-UA" sz="1050" dirty="0">
                  <a:solidFill>
                    <a:srgbClr val="EF7C4C"/>
                  </a:solidFill>
                  <a:effectLst/>
                  <a:latin typeface="Rex-bold" panose="02000000000000000000" pitchFamily="50" charset="0"/>
                  <a:ea typeface="Arial" panose="020B0604020202020204" pitchFamily="34" charset="0"/>
                  <a:cs typeface="Arial" panose="020B0604020202020204" pitchFamily="34" charset="0"/>
                </a:rPr>
                <a:t>Стратегія розвитку відкритої науки в Бердянському державному педагогічному університеті</a:t>
              </a:r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CF97D9DB-A7EC-4072-9B9E-E2638BAC9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9026" y="6375623"/>
              <a:ext cx="736670" cy="344589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5D8A51BB-CE05-46A6-8B0B-12A6136CB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40241" y="6359774"/>
              <a:ext cx="658712" cy="376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4940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EDE9980-582B-45F8-B407-1510E89195BC}"/>
              </a:ext>
            </a:extLst>
          </p:cNvPr>
          <p:cNvSpPr/>
          <p:nvPr/>
        </p:nvSpPr>
        <p:spPr>
          <a:xfrm>
            <a:off x="0" y="479506"/>
            <a:ext cx="895350" cy="478856"/>
          </a:xfrm>
          <a:prstGeom prst="rect">
            <a:avLst/>
          </a:prstGeom>
          <a:gradFill>
            <a:gsLst>
              <a:gs pos="0">
                <a:srgbClr val="EF7C4C"/>
              </a:gs>
              <a:gs pos="100000">
                <a:srgbClr val="D94A52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5B3F1B-751D-4D26-9AAC-F0B69A6666FD}"/>
              </a:ext>
            </a:extLst>
          </p:cNvPr>
          <p:cNvSpPr txBox="1"/>
          <p:nvPr/>
        </p:nvSpPr>
        <p:spPr>
          <a:xfrm>
            <a:off x="390526" y="488104"/>
            <a:ext cx="400049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effectLst/>
                <a:latin typeface="Rex-bold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uk-UA" sz="2400" dirty="0">
              <a:solidFill>
                <a:schemeClr val="bg1"/>
              </a:solidFill>
              <a:effectLst/>
              <a:latin typeface="Rex-bold" panose="02000000000000000000" pitchFamily="50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1A9498-FED2-4623-AD92-410BD6CA943D}"/>
              </a:ext>
            </a:extLst>
          </p:cNvPr>
          <p:cNvSpPr txBox="1"/>
          <p:nvPr/>
        </p:nvSpPr>
        <p:spPr>
          <a:xfrm>
            <a:off x="1052621" y="488104"/>
            <a:ext cx="8491429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ex-bold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Стратегічні цілі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12DFFB-D61B-409D-8864-CCF1CE3E0AEE}"/>
              </a:ext>
            </a:extLst>
          </p:cNvPr>
          <p:cNvSpPr txBox="1"/>
          <p:nvPr/>
        </p:nvSpPr>
        <p:spPr>
          <a:xfrm>
            <a:off x="447674" y="1908616"/>
            <a:ext cx="9692567" cy="1467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400" b="1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Створення і підтримка </a:t>
            </a:r>
            <a:r>
              <a:rPr lang="uk-UA" sz="1400" b="1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репозитаріїв</a:t>
            </a: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для наукових публікацій, даних, освітніх матеріалів та інших наукових продуктів.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400" b="1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Використання відкритого програмного забезпечення</a:t>
            </a: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для збереження, обробки та поширення даних, </a:t>
            </a:r>
            <a:br>
              <a:rPr lang="en-US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забезпечуючи стійкість і масштабованість системи.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400" b="1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Впровадження постійних цифрових ідентифікаторів</a:t>
            </a: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(DOI для публікацій і даних, ORCID для дослідників, </a:t>
            </a:r>
            <a:br>
              <a:rPr lang="en-US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ROR для установ), що сприяє кращій видимості й ідентифікації наукових результатів.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631C50-BB25-4198-A876-CBE6223116D7}"/>
              </a:ext>
            </a:extLst>
          </p:cNvPr>
          <p:cNvSpPr txBox="1"/>
          <p:nvPr/>
        </p:nvSpPr>
        <p:spPr>
          <a:xfrm>
            <a:off x="447674" y="1502883"/>
            <a:ext cx="9692567" cy="323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3.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Розвиток </a:t>
            </a:r>
            <a:r>
              <a:rPr lang="ru-RU" sz="1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інфраструктури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 для </a:t>
            </a:r>
            <a:r>
              <a:rPr lang="ru-RU" sz="1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відкритої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 науки</a:t>
            </a:r>
            <a:endParaRPr lang="uk-UA" sz="14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Roboto Condensed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58BDA2-64A7-4E6F-A674-31735FD7A9E4}"/>
              </a:ext>
            </a:extLst>
          </p:cNvPr>
          <p:cNvSpPr txBox="1"/>
          <p:nvPr/>
        </p:nvSpPr>
        <p:spPr>
          <a:xfrm>
            <a:off x="447674" y="4019911"/>
            <a:ext cx="9692567" cy="1715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400" b="1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Розробка навчальних модулів</a:t>
            </a: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для студентів і дослідників, які охоплюють принципи відкритої науки, </a:t>
            </a:r>
            <a:br>
              <a:rPr lang="en-US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управління даними та академічне письмо.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400" b="1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Інтеграція відкритої науки в курси академічного письма</a:t>
            </a: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для розвитку компетенцій із написання </a:t>
            </a:r>
            <a:br>
              <a:rPr lang="en-US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та публікації наукових робіт відповідно до принципів відкритого доступу.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400" b="1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Підготовка навчальних матеріалів</a:t>
            </a: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і посібників, які демонструють практичне використання </a:t>
            </a:r>
            <a:br>
              <a:rPr lang="en-US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відкритих даних і ресурсів у навчальному процесі.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2F5B0D-D48A-44FA-AC7D-BFBBD878BB8E}"/>
              </a:ext>
            </a:extLst>
          </p:cNvPr>
          <p:cNvSpPr txBox="1"/>
          <p:nvPr/>
        </p:nvSpPr>
        <p:spPr>
          <a:xfrm>
            <a:off x="447674" y="3614178"/>
            <a:ext cx="9692567" cy="323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4. </a:t>
            </a:r>
            <a:r>
              <a:rPr lang="ru-RU" sz="1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Інтеграція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 </a:t>
            </a:r>
            <a:r>
              <a:rPr lang="ru-RU" sz="1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відкритої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 науки в </a:t>
            </a:r>
            <a:r>
              <a:rPr lang="ru-RU" sz="1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освітній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 </a:t>
            </a:r>
            <a:r>
              <a:rPr lang="ru-RU" sz="1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процес</a:t>
            </a:r>
            <a:endParaRPr lang="uk-UA" sz="14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Roboto Condensed" panose="02000000000000000000" pitchFamily="2" charset="0"/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A434F42A-7CC1-4290-9B95-25354BB012EE}"/>
              </a:ext>
            </a:extLst>
          </p:cNvPr>
          <p:cNvGrpSpPr/>
          <p:nvPr/>
        </p:nvGrpSpPr>
        <p:grpSpPr>
          <a:xfrm>
            <a:off x="-100011" y="6330462"/>
            <a:ext cx="12292011" cy="527538"/>
            <a:chOff x="-100011" y="6330462"/>
            <a:chExt cx="12292011" cy="527538"/>
          </a:xfrm>
        </p:grpSpPr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F61164CF-23AC-4122-8D57-0E62C959A5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94603"/>
              <a:ext cx="12192000" cy="0"/>
            </a:xfrm>
            <a:prstGeom prst="line">
              <a:avLst/>
            </a:prstGeom>
            <a:ln w="12700">
              <a:gradFill>
                <a:gsLst>
                  <a:gs pos="0">
                    <a:srgbClr val="EF7C4C"/>
                  </a:gs>
                  <a:gs pos="100000">
                    <a:srgbClr val="D94A52"/>
                  </a:gs>
                </a:gsLst>
                <a:lin ang="72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EB4B3B3A-4DA6-41F5-AE90-3DE2B23BA9A9}"/>
                </a:ext>
              </a:extLst>
            </p:cNvPr>
            <p:cNvSpPr/>
            <p:nvPr/>
          </p:nvSpPr>
          <p:spPr>
            <a:xfrm>
              <a:off x="9946295" y="6330462"/>
              <a:ext cx="1855178" cy="527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C1407E3D-7323-4BE2-A807-DCDDC1FCA8C5}"/>
                </a:ext>
              </a:extLst>
            </p:cNvPr>
            <p:cNvSpPr/>
            <p:nvPr/>
          </p:nvSpPr>
          <p:spPr>
            <a:xfrm>
              <a:off x="390527" y="6330462"/>
              <a:ext cx="5356223" cy="527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426198A-3FD5-4703-A48C-F6A78FED356E}"/>
                </a:ext>
              </a:extLst>
            </p:cNvPr>
            <p:cNvSpPr txBox="1"/>
            <p:nvPr/>
          </p:nvSpPr>
          <p:spPr>
            <a:xfrm>
              <a:off x="-100011" y="6464063"/>
              <a:ext cx="6348412" cy="2639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600"/>
                </a:spcAft>
              </a:pPr>
              <a:r>
                <a:rPr lang="uk-UA" sz="1050" dirty="0">
                  <a:solidFill>
                    <a:srgbClr val="EF7C4C"/>
                  </a:solidFill>
                  <a:effectLst/>
                  <a:latin typeface="Rex-bold" panose="02000000000000000000" pitchFamily="50" charset="0"/>
                  <a:ea typeface="Arial" panose="020B0604020202020204" pitchFamily="34" charset="0"/>
                  <a:cs typeface="Arial" panose="020B0604020202020204" pitchFamily="34" charset="0"/>
                </a:rPr>
                <a:t>Стратегія розвитку відкритої науки в Бердянському державному педагогічному університеті</a:t>
              </a:r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8734FF16-011A-4875-800D-BF539DE8F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9026" y="6375623"/>
              <a:ext cx="736670" cy="344589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37090CC0-CE58-4A13-9B4C-04779E135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40241" y="6359774"/>
              <a:ext cx="658712" cy="376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9066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EDE9980-582B-45F8-B407-1510E89195BC}"/>
              </a:ext>
            </a:extLst>
          </p:cNvPr>
          <p:cNvSpPr/>
          <p:nvPr/>
        </p:nvSpPr>
        <p:spPr>
          <a:xfrm>
            <a:off x="0" y="479506"/>
            <a:ext cx="895350" cy="478856"/>
          </a:xfrm>
          <a:prstGeom prst="rect">
            <a:avLst/>
          </a:prstGeom>
          <a:gradFill>
            <a:gsLst>
              <a:gs pos="0">
                <a:srgbClr val="EF7C4C"/>
              </a:gs>
              <a:gs pos="100000">
                <a:srgbClr val="D94A52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5B3F1B-751D-4D26-9AAC-F0B69A6666FD}"/>
              </a:ext>
            </a:extLst>
          </p:cNvPr>
          <p:cNvSpPr txBox="1"/>
          <p:nvPr/>
        </p:nvSpPr>
        <p:spPr>
          <a:xfrm>
            <a:off x="390526" y="488104"/>
            <a:ext cx="400049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effectLst/>
                <a:latin typeface="Rex-bold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uk-UA" sz="2400" dirty="0">
              <a:solidFill>
                <a:schemeClr val="bg1"/>
              </a:solidFill>
              <a:effectLst/>
              <a:latin typeface="Rex-bold" panose="02000000000000000000" pitchFamily="50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1A9498-FED2-4623-AD92-410BD6CA943D}"/>
              </a:ext>
            </a:extLst>
          </p:cNvPr>
          <p:cNvSpPr txBox="1"/>
          <p:nvPr/>
        </p:nvSpPr>
        <p:spPr>
          <a:xfrm>
            <a:off x="1052621" y="488104"/>
            <a:ext cx="8491429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ex-bold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Завдання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12DFFB-D61B-409D-8864-CCF1CE3E0AEE}"/>
              </a:ext>
            </a:extLst>
          </p:cNvPr>
          <p:cNvSpPr txBox="1"/>
          <p:nvPr/>
        </p:nvSpPr>
        <p:spPr>
          <a:xfrm>
            <a:off x="447674" y="2212919"/>
            <a:ext cx="9692567" cy="1066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Забезпечення інформаційної та технічної підтримки дослідників для публікації у високоякісних журналах </a:t>
            </a:r>
            <a:br>
              <a:rPr lang="en-US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відкритого доступу, які дотримуються міжнародних стандартів.</a:t>
            </a: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Розробка заохочувальних механізмів, таких як гранти на покриття витрат на публікації (</a:t>
            </a:r>
            <a:r>
              <a:rPr lang="uk-UA" sz="1400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article</a:t>
            </a: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processing</a:t>
            </a: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charge</a:t>
            </a: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, APC) у журналах відкритого доступу.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631C50-BB25-4198-A876-CBE6223116D7}"/>
              </a:ext>
            </a:extLst>
          </p:cNvPr>
          <p:cNvSpPr txBox="1"/>
          <p:nvPr/>
        </p:nvSpPr>
        <p:spPr>
          <a:xfrm>
            <a:off x="447674" y="1860570"/>
            <a:ext cx="9692567" cy="323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1. </a:t>
            </a:r>
            <a:r>
              <a:rPr lang="uk-UA" sz="14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Підтримка публікаційної активності у журналах відкритого доступу</a:t>
            </a:r>
            <a:endParaRPr lang="uk-UA" sz="14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Roboto Condensed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178716-E4C9-461F-8465-1960BB0FC403}"/>
              </a:ext>
            </a:extLst>
          </p:cNvPr>
          <p:cNvSpPr txBox="1"/>
          <p:nvPr/>
        </p:nvSpPr>
        <p:spPr>
          <a:xfrm>
            <a:off x="447674" y="1222503"/>
            <a:ext cx="9692567" cy="570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14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Для реалізації стратегічних цілей та забезпечення сталого розвитку відкритої науки університет визначає наступні </a:t>
            </a:r>
            <a:br>
              <a:rPr lang="en-US" sz="14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ключові завдання: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48BAA9-145C-40D0-9C9F-850880309791}"/>
              </a:ext>
            </a:extLst>
          </p:cNvPr>
          <p:cNvSpPr txBox="1"/>
          <p:nvPr/>
        </p:nvSpPr>
        <p:spPr>
          <a:xfrm>
            <a:off x="447674" y="3689047"/>
            <a:ext cx="9692567" cy="81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Встановлення партнерських відносин із провідними організаціями, які підтримують відкриту науку </a:t>
            </a:r>
            <a:br>
              <a:rPr lang="en-US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та участь у міжнародних ініціативах.</a:t>
            </a: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Активне залучення до програм </a:t>
            </a:r>
            <a:r>
              <a:rPr lang="uk-UA" sz="1400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Horizon</a:t>
            </a: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Europe</a:t>
            </a: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, COST та інших міжнародних грантових платформ.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4D974D-D1FC-494C-863E-CEFA57727D7C}"/>
              </a:ext>
            </a:extLst>
          </p:cNvPr>
          <p:cNvSpPr txBox="1"/>
          <p:nvPr/>
        </p:nvSpPr>
        <p:spPr>
          <a:xfrm>
            <a:off x="447674" y="3336698"/>
            <a:ext cx="9692567" cy="323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2. </a:t>
            </a:r>
            <a:r>
              <a:rPr lang="ru-RU" sz="14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Розвиток партнерств </a:t>
            </a:r>
            <a:r>
              <a:rPr lang="ru-RU" sz="14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14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міжнародними</a:t>
            </a:r>
            <a:r>
              <a:rPr lang="ru-RU" sz="14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організаціями</a:t>
            </a:r>
            <a:endParaRPr lang="uk-UA" sz="14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Roboto Condensed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83380B5-3424-41C5-BFA4-FE165248D0A7}"/>
              </a:ext>
            </a:extLst>
          </p:cNvPr>
          <p:cNvSpPr txBox="1"/>
          <p:nvPr/>
        </p:nvSpPr>
        <p:spPr>
          <a:xfrm>
            <a:off x="447674" y="4897227"/>
            <a:ext cx="9692567" cy="1066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Організація навчальних заходів для науково-педагогічних працівників, студентів і дослідників з питань управління даними (</a:t>
            </a:r>
            <a:r>
              <a:rPr lang="uk-UA" sz="1400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, RDM), відкритого доступу, ліцензування та академічної доброчесності.</a:t>
            </a: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Створення навчальних матеріалів із відкритої науки в онлайн-форматі, доступних для широкої </a:t>
            </a:r>
            <a:br>
              <a:rPr lang="en-US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університетської спільноти.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97776C2-0249-483A-8803-DD86C2E1A78E}"/>
              </a:ext>
            </a:extLst>
          </p:cNvPr>
          <p:cNvSpPr txBox="1"/>
          <p:nvPr/>
        </p:nvSpPr>
        <p:spPr>
          <a:xfrm>
            <a:off x="447674" y="4544878"/>
            <a:ext cx="9692567" cy="323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3. </a:t>
            </a:r>
            <a:r>
              <a:rPr lang="ru-RU" sz="14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Проведення </a:t>
            </a:r>
            <a:r>
              <a:rPr lang="ru-RU" sz="14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регулярних</a:t>
            </a:r>
            <a:r>
              <a:rPr lang="ru-RU" sz="14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тренінгів</a:t>
            </a:r>
            <a:r>
              <a:rPr lang="ru-RU" sz="14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4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семінарів</a:t>
            </a:r>
            <a:endParaRPr lang="uk-UA" sz="14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Roboto Condensed" panose="02000000000000000000" pitchFamily="2" charset="0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EB6DCFC2-D881-47BD-AEC7-0E93B9171C44}"/>
              </a:ext>
            </a:extLst>
          </p:cNvPr>
          <p:cNvGrpSpPr/>
          <p:nvPr/>
        </p:nvGrpSpPr>
        <p:grpSpPr>
          <a:xfrm>
            <a:off x="-100011" y="6330462"/>
            <a:ext cx="12292011" cy="527538"/>
            <a:chOff x="-100011" y="6330462"/>
            <a:chExt cx="12292011" cy="527538"/>
          </a:xfrm>
        </p:grpSpPr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99DC60D4-7CE6-41D9-B154-90BBDFC5E41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94603"/>
              <a:ext cx="12192000" cy="0"/>
            </a:xfrm>
            <a:prstGeom prst="line">
              <a:avLst/>
            </a:prstGeom>
            <a:ln w="12700">
              <a:gradFill>
                <a:gsLst>
                  <a:gs pos="0">
                    <a:srgbClr val="EF7C4C"/>
                  </a:gs>
                  <a:gs pos="100000">
                    <a:srgbClr val="D94A52"/>
                  </a:gs>
                </a:gsLst>
                <a:lin ang="72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E85FDD10-A5A4-4322-A7BC-B362E7E6758E}"/>
                </a:ext>
              </a:extLst>
            </p:cNvPr>
            <p:cNvSpPr/>
            <p:nvPr/>
          </p:nvSpPr>
          <p:spPr>
            <a:xfrm>
              <a:off x="9946295" y="6330462"/>
              <a:ext cx="1855178" cy="527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F501A436-BD02-4DFB-B149-C984E7036378}"/>
                </a:ext>
              </a:extLst>
            </p:cNvPr>
            <p:cNvSpPr/>
            <p:nvPr/>
          </p:nvSpPr>
          <p:spPr>
            <a:xfrm>
              <a:off x="390527" y="6330462"/>
              <a:ext cx="5356223" cy="527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812A42A-44D7-4004-B6EA-A5843537E903}"/>
                </a:ext>
              </a:extLst>
            </p:cNvPr>
            <p:cNvSpPr txBox="1"/>
            <p:nvPr/>
          </p:nvSpPr>
          <p:spPr>
            <a:xfrm>
              <a:off x="-100011" y="6464063"/>
              <a:ext cx="6348412" cy="2639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600"/>
                </a:spcAft>
              </a:pPr>
              <a:r>
                <a:rPr lang="uk-UA" sz="1050" dirty="0">
                  <a:solidFill>
                    <a:srgbClr val="EF7C4C"/>
                  </a:solidFill>
                  <a:effectLst/>
                  <a:latin typeface="Rex-bold" panose="02000000000000000000" pitchFamily="50" charset="0"/>
                  <a:ea typeface="Arial" panose="020B0604020202020204" pitchFamily="34" charset="0"/>
                  <a:cs typeface="Arial" panose="020B0604020202020204" pitchFamily="34" charset="0"/>
                </a:rPr>
                <a:t>Стратегія розвитку відкритої науки в Бердянському державному педагогічному університеті</a:t>
              </a:r>
            </a:p>
          </p:txBody>
        </p:sp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B9A99518-A2E6-4C8B-BCFD-E99B1A89D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9026" y="6375623"/>
              <a:ext cx="736670" cy="344589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BA92BBCE-5B32-4F8E-BD20-AD4F9966A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40241" y="6359774"/>
              <a:ext cx="658712" cy="376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7111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EDE9980-582B-45F8-B407-1510E89195BC}"/>
              </a:ext>
            </a:extLst>
          </p:cNvPr>
          <p:cNvSpPr/>
          <p:nvPr/>
        </p:nvSpPr>
        <p:spPr>
          <a:xfrm>
            <a:off x="0" y="479506"/>
            <a:ext cx="895350" cy="478856"/>
          </a:xfrm>
          <a:prstGeom prst="rect">
            <a:avLst/>
          </a:prstGeom>
          <a:gradFill>
            <a:gsLst>
              <a:gs pos="0">
                <a:srgbClr val="EF7C4C"/>
              </a:gs>
              <a:gs pos="100000">
                <a:srgbClr val="D94A52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5B3F1B-751D-4D26-9AAC-F0B69A6666FD}"/>
              </a:ext>
            </a:extLst>
          </p:cNvPr>
          <p:cNvSpPr txBox="1"/>
          <p:nvPr/>
        </p:nvSpPr>
        <p:spPr>
          <a:xfrm>
            <a:off x="390526" y="488104"/>
            <a:ext cx="400049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effectLst/>
                <a:latin typeface="Rex-bold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uk-UA" sz="2400" dirty="0">
              <a:solidFill>
                <a:schemeClr val="bg1"/>
              </a:solidFill>
              <a:effectLst/>
              <a:latin typeface="Rex-bold" panose="02000000000000000000" pitchFamily="50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1A9498-FED2-4623-AD92-410BD6CA943D}"/>
              </a:ext>
            </a:extLst>
          </p:cNvPr>
          <p:cNvSpPr txBox="1"/>
          <p:nvPr/>
        </p:nvSpPr>
        <p:spPr>
          <a:xfrm>
            <a:off x="1052621" y="488104"/>
            <a:ext cx="8491429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ex-bold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Завдання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12DFFB-D61B-409D-8864-CCF1CE3E0AEE}"/>
              </a:ext>
            </a:extLst>
          </p:cNvPr>
          <p:cNvSpPr txBox="1"/>
          <p:nvPr/>
        </p:nvSpPr>
        <p:spPr>
          <a:xfrm>
            <a:off x="447674" y="1645606"/>
            <a:ext cx="9692567" cy="1314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Ініціювання </a:t>
            </a:r>
            <a:r>
              <a:rPr lang="uk-UA" sz="1400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проєктів</a:t>
            </a: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, що залучають громадськість до збору, аналізу та інтерпретації наукових даних, </a:t>
            </a:r>
            <a:br>
              <a:rPr lang="en-US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сприяючи популяризації науки.</a:t>
            </a: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Створення платформ для взаємодії між науковцями, студентами та громадськістю з метою вирішення </a:t>
            </a:r>
            <a:br>
              <a:rPr lang="en-US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регіональних </a:t>
            </a:r>
            <a:br>
              <a:rPr lang="en-US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і глобальних викликів.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631C50-BB25-4198-A876-CBE6223116D7}"/>
              </a:ext>
            </a:extLst>
          </p:cNvPr>
          <p:cNvSpPr txBox="1"/>
          <p:nvPr/>
        </p:nvSpPr>
        <p:spPr>
          <a:xfrm>
            <a:off x="447674" y="1326142"/>
            <a:ext cx="9692567" cy="323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4. </a:t>
            </a:r>
            <a:r>
              <a:rPr lang="uk-UA" sz="14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Запуск </a:t>
            </a:r>
            <a:r>
              <a:rPr lang="uk-UA" sz="14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проєктів</a:t>
            </a:r>
            <a:r>
              <a:rPr lang="uk-UA" sz="14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громадянської науки</a:t>
            </a:r>
            <a:endParaRPr lang="uk-UA" sz="14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Roboto Condensed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178716-E4C9-461F-8465-1960BB0FC403}"/>
              </a:ext>
            </a:extLst>
          </p:cNvPr>
          <p:cNvSpPr txBox="1"/>
          <p:nvPr/>
        </p:nvSpPr>
        <p:spPr>
          <a:xfrm>
            <a:off x="447674" y="5274940"/>
            <a:ext cx="9692567" cy="570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14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Ці завдання формують практичний інструментарій для впровадження принципів відкритої науки, забезпечуючи </a:t>
            </a:r>
            <a:br>
              <a:rPr lang="en-US" sz="14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інтеграцію університету у світову наукову спільноту.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48BAA9-145C-40D0-9C9F-850880309791}"/>
              </a:ext>
            </a:extLst>
          </p:cNvPr>
          <p:cNvSpPr txBox="1"/>
          <p:nvPr/>
        </p:nvSpPr>
        <p:spPr>
          <a:xfrm>
            <a:off x="447674" y="3093585"/>
            <a:ext cx="9692567" cy="81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Інтеграція даних з платформ, таких як </a:t>
            </a:r>
            <a:r>
              <a:rPr lang="uk-UA" sz="1400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OpenAlex</a:t>
            </a: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та I4OC, у систему моніторингу наукової діяльності університету.</a:t>
            </a: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Використання відкритих </a:t>
            </a:r>
            <a:r>
              <a:rPr lang="uk-UA" sz="1400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наукометричних</a:t>
            </a: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ресурсів для оцінювання впливу дослідницької діяльності </a:t>
            </a:r>
            <a:br>
              <a:rPr lang="en-US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та популяризації результатів університетських досліджень.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4D974D-D1FC-494C-863E-CEFA57727D7C}"/>
              </a:ext>
            </a:extLst>
          </p:cNvPr>
          <p:cNvSpPr txBox="1"/>
          <p:nvPr/>
        </p:nvSpPr>
        <p:spPr>
          <a:xfrm>
            <a:off x="447674" y="2750028"/>
            <a:ext cx="9692567" cy="323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5. </a:t>
            </a:r>
            <a:r>
              <a:rPr lang="uk-UA" sz="14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Забезпечення інтеграції відкритих </a:t>
            </a:r>
            <a:r>
              <a:rPr lang="uk-UA" sz="14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наукометричних</a:t>
            </a:r>
            <a:r>
              <a:rPr lang="uk-UA" sz="14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ресурсів і даних цитувань</a:t>
            </a:r>
            <a:endParaRPr lang="uk-UA" sz="14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Roboto Condensed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83380B5-3424-41C5-BFA4-FE165248D0A7}"/>
              </a:ext>
            </a:extLst>
          </p:cNvPr>
          <p:cNvSpPr txBox="1"/>
          <p:nvPr/>
        </p:nvSpPr>
        <p:spPr>
          <a:xfrm>
            <a:off x="447674" y="4322276"/>
            <a:ext cx="9692567" cy="81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Інтеграція </a:t>
            </a:r>
            <a:r>
              <a:rPr lang="uk-UA" sz="1400" b="1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Гонконзьких</a:t>
            </a:r>
            <a:r>
              <a:rPr lang="uk-UA" sz="1400" b="1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принципів оцінювання дослідників</a:t>
            </a: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у систему оцінювання наукової діяльності університету.</a:t>
            </a: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Розробка рекомендацій для визнання широкого спектра досягнень дослідників, включаючи внесок </a:t>
            </a:r>
            <a:br>
              <a:rPr lang="en-US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у відкриту науку, наставництво, рецензування та популяризацію науки.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97776C2-0249-483A-8803-DD86C2E1A78E}"/>
              </a:ext>
            </a:extLst>
          </p:cNvPr>
          <p:cNvSpPr txBox="1"/>
          <p:nvPr/>
        </p:nvSpPr>
        <p:spPr>
          <a:xfrm>
            <a:off x="447674" y="3969927"/>
            <a:ext cx="9692567" cy="323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6. </a:t>
            </a:r>
            <a:r>
              <a:rPr lang="uk-UA" sz="14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Впровадження принципів відповідальної оцінки дослідників</a:t>
            </a:r>
            <a:endParaRPr lang="uk-UA" sz="14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Roboto Condensed" panose="02000000000000000000" pitchFamily="2" charset="0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CBF59D33-5848-4C27-9F39-9306E0CD906B}"/>
              </a:ext>
            </a:extLst>
          </p:cNvPr>
          <p:cNvGrpSpPr/>
          <p:nvPr/>
        </p:nvGrpSpPr>
        <p:grpSpPr>
          <a:xfrm>
            <a:off x="-100011" y="6330462"/>
            <a:ext cx="12292011" cy="527538"/>
            <a:chOff x="-100011" y="6330462"/>
            <a:chExt cx="12292011" cy="527538"/>
          </a:xfrm>
        </p:grpSpPr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584562BC-2410-4F22-9D7E-40122CBD547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94603"/>
              <a:ext cx="12192000" cy="0"/>
            </a:xfrm>
            <a:prstGeom prst="line">
              <a:avLst/>
            </a:prstGeom>
            <a:ln w="12700">
              <a:gradFill>
                <a:gsLst>
                  <a:gs pos="0">
                    <a:srgbClr val="EF7C4C"/>
                  </a:gs>
                  <a:gs pos="100000">
                    <a:srgbClr val="D94A52"/>
                  </a:gs>
                </a:gsLst>
                <a:lin ang="72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EC0C8620-DEE8-43AC-AB48-9007CFB08DD5}"/>
                </a:ext>
              </a:extLst>
            </p:cNvPr>
            <p:cNvSpPr/>
            <p:nvPr/>
          </p:nvSpPr>
          <p:spPr>
            <a:xfrm>
              <a:off x="9946295" y="6330462"/>
              <a:ext cx="1855178" cy="527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2F7E8C18-31B2-4608-BE85-2B9AB71A1BB5}"/>
                </a:ext>
              </a:extLst>
            </p:cNvPr>
            <p:cNvSpPr/>
            <p:nvPr/>
          </p:nvSpPr>
          <p:spPr>
            <a:xfrm>
              <a:off x="390527" y="6330462"/>
              <a:ext cx="5356223" cy="527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7E8F8DA-ECA2-40C7-84CA-6BD9029F0FD6}"/>
                </a:ext>
              </a:extLst>
            </p:cNvPr>
            <p:cNvSpPr txBox="1"/>
            <p:nvPr/>
          </p:nvSpPr>
          <p:spPr>
            <a:xfrm>
              <a:off x="-100011" y="6464063"/>
              <a:ext cx="6348412" cy="2639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600"/>
                </a:spcAft>
              </a:pPr>
              <a:r>
                <a:rPr lang="uk-UA" sz="1050" dirty="0">
                  <a:solidFill>
                    <a:srgbClr val="EF7C4C"/>
                  </a:solidFill>
                  <a:effectLst/>
                  <a:latin typeface="Rex-bold" panose="02000000000000000000" pitchFamily="50" charset="0"/>
                  <a:ea typeface="Arial" panose="020B0604020202020204" pitchFamily="34" charset="0"/>
                  <a:cs typeface="Arial" panose="020B0604020202020204" pitchFamily="34" charset="0"/>
                </a:rPr>
                <a:t>Стратегія розвитку відкритої науки в Бердянському державному педагогічному університеті</a:t>
              </a:r>
            </a:p>
          </p:txBody>
        </p:sp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7D7E6C86-712A-4ED8-9D70-0994A8B40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9026" y="6375623"/>
              <a:ext cx="736670" cy="344589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82525510-ADE3-46DF-9515-F81C60B19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40241" y="6359774"/>
              <a:ext cx="658712" cy="376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4868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EDE9980-582B-45F8-B407-1510E89195BC}"/>
              </a:ext>
            </a:extLst>
          </p:cNvPr>
          <p:cNvSpPr/>
          <p:nvPr/>
        </p:nvSpPr>
        <p:spPr>
          <a:xfrm>
            <a:off x="0" y="479506"/>
            <a:ext cx="895350" cy="478856"/>
          </a:xfrm>
          <a:prstGeom prst="rect">
            <a:avLst/>
          </a:prstGeom>
          <a:gradFill>
            <a:gsLst>
              <a:gs pos="0">
                <a:srgbClr val="EF7C4C"/>
              </a:gs>
              <a:gs pos="100000">
                <a:srgbClr val="D94A52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5B3F1B-751D-4D26-9AAC-F0B69A6666FD}"/>
              </a:ext>
            </a:extLst>
          </p:cNvPr>
          <p:cNvSpPr txBox="1"/>
          <p:nvPr/>
        </p:nvSpPr>
        <p:spPr>
          <a:xfrm>
            <a:off x="390526" y="488104"/>
            <a:ext cx="400049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effectLst/>
                <a:latin typeface="Rex-bold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uk-UA" sz="2400" dirty="0">
              <a:solidFill>
                <a:schemeClr val="bg1"/>
              </a:solidFill>
              <a:effectLst/>
              <a:latin typeface="Rex-bold" panose="02000000000000000000" pitchFamily="50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1A9498-FED2-4623-AD92-410BD6CA943D}"/>
              </a:ext>
            </a:extLst>
          </p:cNvPr>
          <p:cNvSpPr txBox="1"/>
          <p:nvPr/>
        </p:nvSpPr>
        <p:spPr>
          <a:xfrm>
            <a:off x="1052621" y="488104"/>
            <a:ext cx="8491429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ex-bold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Механізми впровадження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12DFFB-D61B-409D-8864-CCF1CE3E0AEE}"/>
              </a:ext>
            </a:extLst>
          </p:cNvPr>
          <p:cNvSpPr txBox="1"/>
          <p:nvPr/>
        </p:nvSpPr>
        <p:spPr>
          <a:xfrm>
            <a:off x="447674" y="2038495"/>
            <a:ext cx="9692567" cy="1066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400" b="1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Створення робочої групи з відкритої науки</a:t>
            </a: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для координації впровадження принципів відкритої науки, </a:t>
            </a:r>
            <a:br>
              <a:rPr lang="en-US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моніторингу досягнень і розробки рекомендацій.</a:t>
            </a: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400" b="1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Визначення відповідальних осіб</a:t>
            </a: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з-поміж представників факультетів, які забезпечуватимуть реалізацію </a:t>
            </a:r>
            <a:br>
              <a:rPr lang="en-US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ініціатив відкритої науки на локальному рівні.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631C50-BB25-4198-A876-CBE6223116D7}"/>
              </a:ext>
            </a:extLst>
          </p:cNvPr>
          <p:cNvSpPr txBox="1"/>
          <p:nvPr/>
        </p:nvSpPr>
        <p:spPr>
          <a:xfrm>
            <a:off x="447674" y="1733302"/>
            <a:ext cx="9692567" cy="323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1. </a:t>
            </a:r>
            <a:r>
              <a:rPr lang="uk-UA" sz="14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Організаційна структура</a:t>
            </a:r>
            <a:endParaRPr lang="uk-UA" sz="14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Roboto Condensed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178716-E4C9-461F-8465-1960BB0FC403}"/>
              </a:ext>
            </a:extLst>
          </p:cNvPr>
          <p:cNvSpPr txBox="1"/>
          <p:nvPr/>
        </p:nvSpPr>
        <p:spPr>
          <a:xfrm>
            <a:off x="447674" y="1128364"/>
            <a:ext cx="9692567" cy="570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14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Для реалізації Концепції розвитку відкритої науки в Бердянському державному педагогічному університеті визначено </a:t>
            </a:r>
            <a:br>
              <a:rPr lang="en-US" sz="14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такі ключові механізми: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48BAA9-145C-40D0-9C9F-850880309791}"/>
              </a:ext>
            </a:extLst>
          </p:cNvPr>
          <p:cNvSpPr txBox="1"/>
          <p:nvPr/>
        </p:nvSpPr>
        <p:spPr>
          <a:xfrm>
            <a:off x="447674" y="3469472"/>
            <a:ext cx="9692567" cy="1066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400" b="1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Інтеграція принципів відкритої науки у грантові заявки</a:t>
            </a: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для залучення додаткового фінансування </a:t>
            </a:r>
            <a:br>
              <a:rPr lang="en-US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та підтримки дослідницьких </a:t>
            </a:r>
            <a:r>
              <a:rPr lang="uk-UA" sz="1400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проєктів</a:t>
            </a: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, які відповідають принципам прозорості та відкритості.</a:t>
            </a: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400" b="1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Використання національних і міжнародних фондів</a:t>
            </a: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для фінансування ініціатив відкритої науки, </a:t>
            </a:r>
            <a:br>
              <a:rPr lang="en-US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зокрема розвитку інфраструктури, підвищення кваліфікації персоналу та популяризації науки.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4D974D-D1FC-494C-863E-CEFA57727D7C}"/>
              </a:ext>
            </a:extLst>
          </p:cNvPr>
          <p:cNvSpPr txBox="1"/>
          <p:nvPr/>
        </p:nvSpPr>
        <p:spPr>
          <a:xfrm>
            <a:off x="447674" y="3164843"/>
            <a:ext cx="9692567" cy="323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2. </a:t>
            </a:r>
            <a:r>
              <a:rPr lang="uk-UA" sz="14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Фінансове забезпечення</a:t>
            </a:r>
            <a:endParaRPr lang="uk-UA" sz="14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Roboto Condensed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83380B5-3424-41C5-BFA4-FE165248D0A7}"/>
              </a:ext>
            </a:extLst>
          </p:cNvPr>
          <p:cNvSpPr txBox="1"/>
          <p:nvPr/>
        </p:nvSpPr>
        <p:spPr>
          <a:xfrm>
            <a:off x="447674" y="4917564"/>
            <a:ext cx="9692567" cy="1314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400" b="1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Впровадження систем для управління публікаціями та даними</a:t>
            </a: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, таких як інституційні </a:t>
            </a:r>
            <a:r>
              <a:rPr lang="uk-UA" sz="1400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репозитарії</a:t>
            </a: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, платформи </a:t>
            </a:r>
            <a:br>
              <a:rPr lang="en-US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управління дослідницькими даними та цифрові ідентифікатори (DOI, ORCID, ROR).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uk-UA" sz="1400" b="1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Підтримка відкритих платформ і програмного забезпечення</a:t>
            </a: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, які забезпечують доступ до наукових результатів, </a:t>
            </a:r>
            <a:br>
              <a:rPr lang="en-US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даних та освітніх ресурсів, відповідаючи принципам FAIR і CARE.</a:t>
            </a: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400" b="1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Розробка механізмів інтеграції</a:t>
            </a: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репозитарію</a:t>
            </a: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університету з платформами EOSC.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97776C2-0249-483A-8803-DD86C2E1A78E}"/>
              </a:ext>
            </a:extLst>
          </p:cNvPr>
          <p:cNvSpPr txBox="1"/>
          <p:nvPr/>
        </p:nvSpPr>
        <p:spPr>
          <a:xfrm>
            <a:off x="447674" y="4585002"/>
            <a:ext cx="9692567" cy="323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3. </a:t>
            </a:r>
            <a:r>
              <a:rPr lang="ru-RU" sz="14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Цифрові</a:t>
            </a:r>
            <a:r>
              <a:rPr lang="ru-RU" sz="14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інструменти</a:t>
            </a:r>
            <a:endParaRPr lang="uk-UA" sz="14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Roboto Condensed" panose="02000000000000000000" pitchFamily="2" charset="0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F052DE18-53AB-4633-91FD-0D8674346B01}"/>
              </a:ext>
            </a:extLst>
          </p:cNvPr>
          <p:cNvGrpSpPr/>
          <p:nvPr/>
        </p:nvGrpSpPr>
        <p:grpSpPr>
          <a:xfrm>
            <a:off x="-100011" y="6330462"/>
            <a:ext cx="12292011" cy="527538"/>
            <a:chOff x="-100011" y="6330462"/>
            <a:chExt cx="12292011" cy="527538"/>
          </a:xfrm>
        </p:grpSpPr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F5328DA6-5D84-4AAB-AEC2-625C2BF07CA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94603"/>
              <a:ext cx="12192000" cy="0"/>
            </a:xfrm>
            <a:prstGeom prst="line">
              <a:avLst/>
            </a:prstGeom>
            <a:ln w="12700">
              <a:gradFill>
                <a:gsLst>
                  <a:gs pos="0">
                    <a:srgbClr val="EF7C4C"/>
                  </a:gs>
                  <a:gs pos="100000">
                    <a:srgbClr val="D94A52"/>
                  </a:gs>
                </a:gsLst>
                <a:lin ang="72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A62DFEE3-45F0-4BA4-966F-6FAE3B3CDBE5}"/>
                </a:ext>
              </a:extLst>
            </p:cNvPr>
            <p:cNvSpPr/>
            <p:nvPr/>
          </p:nvSpPr>
          <p:spPr>
            <a:xfrm>
              <a:off x="9946295" y="6330462"/>
              <a:ext cx="1855178" cy="527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E61673DE-2C98-4ABD-9C62-8744A9A83D6F}"/>
                </a:ext>
              </a:extLst>
            </p:cNvPr>
            <p:cNvSpPr/>
            <p:nvPr/>
          </p:nvSpPr>
          <p:spPr>
            <a:xfrm>
              <a:off x="390527" y="6330462"/>
              <a:ext cx="5356223" cy="527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86AE377-EDAF-4765-9267-23B4FD5B50D1}"/>
                </a:ext>
              </a:extLst>
            </p:cNvPr>
            <p:cNvSpPr txBox="1"/>
            <p:nvPr/>
          </p:nvSpPr>
          <p:spPr>
            <a:xfrm>
              <a:off x="-100011" y="6464063"/>
              <a:ext cx="6348412" cy="2639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600"/>
                </a:spcAft>
              </a:pPr>
              <a:r>
                <a:rPr lang="uk-UA" sz="1050" dirty="0">
                  <a:solidFill>
                    <a:srgbClr val="EF7C4C"/>
                  </a:solidFill>
                  <a:effectLst/>
                  <a:latin typeface="Rex-bold" panose="02000000000000000000" pitchFamily="50" charset="0"/>
                  <a:ea typeface="Arial" panose="020B0604020202020204" pitchFamily="34" charset="0"/>
                  <a:cs typeface="Arial" panose="020B0604020202020204" pitchFamily="34" charset="0"/>
                </a:rPr>
                <a:t>Стратегія розвитку відкритої науки в Бердянському державному педагогічному університеті</a:t>
              </a:r>
            </a:p>
          </p:txBody>
        </p:sp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FA9F8A6B-D9C6-4ABE-9706-0FFDFBCC8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9026" y="6375623"/>
              <a:ext cx="736670" cy="344589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9AD65D0A-F534-47A8-8E69-4EC2A6310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40241" y="6359774"/>
              <a:ext cx="658712" cy="376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2766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EDE9980-582B-45F8-B407-1510E89195BC}"/>
              </a:ext>
            </a:extLst>
          </p:cNvPr>
          <p:cNvSpPr/>
          <p:nvPr/>
        </p:nvSpPr>
        <p:spPr>
          <a:xfrm>
            <a:off x="0" y="479506"/>
            <a:ext cx="895350" cy="478856"/>
          </a:xfrm>
          <a:prstGeom prst="rect">
            <a:avLst/>
          </a:prstGeom>
          <a:gradFill>
            <a:gsLst>
              <a:gs pos="0">
                <a:srgbClr val="EF7C4C"/>
              </a:gs>
              <a:gs pos="100000">
                <a:srgbClr val="D94A52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5B3F1B-751D-4D26-9AAC-F0B69A6666FD}"/>
              </a:ext>
            </a:extLst>
          </p:cNvPr>
          <p:cNvSpPr txBox="1"/>
          <p:nvPr/>
        </p:nvSpPr>
        <p:spPr>
          <a:xfrm>
            <a:off x="390526" y="488104"/>
            <a:ext cx="400049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effectLst/>
                <a:latin typeface="Rex-bold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uk-UA" sz="2400" dirty="0">
              <a:solidFill>
                <a:schemeClr val="bg1"/>
              </a:solidFill>
              <a:effectLst/>
              <a:latin typeface="Rex-bold" panose="02000000000000000000" pitchFamily="50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1A9498-FED2-4623-AD92-410BD6CA943D}"/>
              </a:ext>
            </a:extLst>
          </p:cNvPr>
          <p:cNvSpPr txBox="1"/>
          <p:nvPr/>
        </p:nvSpPr>
        <p:spPr>
          <a:xfrm>
            <a:off x="1052621" y="488104"/>
            <a:ext cx="8491429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ex-bold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Оцінка ефективності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12DFFB-D61B-409D-8864-CCF1CE3E0AEE}"/>
              </a:ext>
            </a:extLst>
          </p:cNvPr>
          <p:cNvSpPr txBox="1"/>
          <p:nvPr/>
        </p:nvSpPr>
        <p:spPr>
          <a:xfrm>
            <a:off x="447674" y="2088685"/>
            <a:ext cx="9692567" cy="2057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400" b="1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Кількість публікацій у відкритому доступі</a:t>
            </a: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, зокрема статей у відкритих журналах, архівованих </a:t>
            </a:r>
            <a:br>
              <a:rPr lang="en-US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uk-UA" sz="1400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репозитаріях</a:t>
            </a: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та опублікованих із використанням відкритих ліцензій.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uk-UA" sz="1400" b="1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Число розроблених відкритих навчальних ресурсів</a:t>
            </a: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, таких як електронні підручники, презентації, </a:t>
            </a:r>
            <a:br>
              <a:rPr lang="en-US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освітні модулі та </a:t>
            </a:r>
            <a:r>
              <a:rPr lang="uk-UA" sz="1400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відеолекції</a:t>
            </a: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uk-UA" sz="1400" b="1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Показники використання </a:t>
            </a:r>
            <a:r>
              <a:rPr lang="uk-UA" sz="1400" b="1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репозитаріїв</a:t>
            </a: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, включаючи кількість завантажень, переглядів та посилань </a:t>
            </a:r>
            <a:br>
              <a:rPr lang="en-US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на ресурси університету.</a:t>
            </a: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400" b="1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Використання цифрових ідентифікаторів</a:t>
            </a: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(DOI для публікацій і даних, ORCID для дослідників, </a:t>
            </a:r>
            <a:br>
              <a:rPr lang="en-US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ROR для установ) як показник прозорості та глобальної інтеграції.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631C50-BB25-4198-A876-CBE6223116D7}"/>
              </a:ext>
            </a:extLst>
          </p:cNvPr>
          <p:cNvSpPr txBox="1"/>
          <p:nvPr/>
        </p:nvSpPr>
        <p:spPr>
          <a:xfrm>
            <a:off x="447674" y="1752689"/>
            <a:ext cx="9692567" cy="323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1. </a:t>
            </a:r>
            <a:r>
              <a:rPr lang="uk-UA" sz="14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Розробка показників оцінки впровадження відкритої науки</a:t>
            </a:r>
            <a:endParaRPr lang="uk-UA" sz="14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Roboto Condensed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178716-E4C9-461F-8465-1960BB0FC403}"/>
              </a:ext>
            </a:extLst>
          </p:cNvPr>
          <p:cNvSpPr txBox="1"/>
          <p:nvPr/>
        </p:nvSpPr>
        <p:spPr>
          <a:xfrm>
            <a:off x="447674" y="1137417"/>
            <a:ext cx="9692567" cy="570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14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Для моніторингу та оцінки успішності впровадження відкритої науки в університеті розробляється система показників, яка дозволить регулярно аналізувати досягнення та визначати напрями для вдосконалення. Основні аспекти оцінки включають: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48BAA9-145C-40D0-9C9F-850880309791}"/>
              </a:ext>
            </a:extLst>
          </p:cNvPr>
          <p:cNvSpPr txBox="1"/>
          <p:nvPr/>
        </p:nvSpPr>
        <p:spPr>
          <a:xfrm>
            <a:off x="447674" y="4481689"/>
            <a:ext cx="9692567" cy="1066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400" b="1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Підготовка щорічного звіту</a:t>
            </a: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про впровадження відкритої науки, включаючи кількісні та якісні показники прогресу.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uk-UA" sz="1400" b="1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Обговорення результатів на університетських заходах</a:t>
            </a: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для залучення академічної спільноти до процесу </a:t>
            </a:r>
            <a:br>
              <a:rPr lang="en-US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вдосконалення ініціатив відкритої науки.</a:t>
            </a: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400" b="1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Публікація звіту на офіційному сайті університету</a:t>
            </a: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для забезпечення прозорості та відкритості.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4D974D-D1FC-494C-863E-CEFA57727D7C}"/>
              </a:ext>
            </a:extLst>
          </p:cNvPr>
          <p:cNvSpPr txBox="1"/>
          <p:nvPr/>
        </p:nvSpPr>
        <p:spPr>
          <a:xfrm>
            <a:off x="447674" y="4146257"/>
            <a:ext cx="9692567" cy="323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2. </a:t>
            </a:r>
            <a:r>
              <a:rPr lang="ru-RU" sz="14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Регулярна </a:t>
            </a:r>
            <a:r>
              <a:rPr lang="ru-RU" sz="14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звітність</a:t>
            </a:r>
            <a:r>
              <a:rPr lang="ru-RU" sz="14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про </a:t>
            </a:r>
            <a:r>
              <a:rPr lang="ru-RU" sz="14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досягнення</a:t>
            </a:r>
            <a:endParaRPr lang="uk-UA" sz="14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Roboto Condensed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00BFB7-9950-4A94-A8C9-3F9A7147A531}"/>
              </a:ext>
            </a:extLst>
          </p:cNvPr>
          <p:cNvSpPr txBox="1"/>
          <p:nvPr/>
        </p:nvSpPr>
        <p:spPr>
          <a:xfrm>
            <a:off x="447674" y="5611847"/>
            <a:ext cx="9692567" cy="570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14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Ця система оцінки сприятиме ефективному управлінню процесом впровадження відкритої науки та дозволить університету зміцнювати свої позиції в міжнародному академічному просторі.</a:t>
            </a: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23098B68-E48B-41A2-AD03-0A4AA91F17F5}"/>
              </a:ext>
            </a:extLst>
          </p:cNvPr>
          <p:cNvGrpSpPr/>
          <p:nvPr/>
        </p:nvGrpSpPr>
        <p:grpSpPr>
          <a:xfrm>
            <a:off x="-100011" y="6330462"/>
            <a:ext cx="12292011" cy="527538"/>
            <a:chOff x="-100011" y="6330462"/>
            <a:chExt cx="12292011" cy="527538"/>
          </a:xfrm>
        </p:grpSpPr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02AC69F2-5F2C-44CB-9F0E-12D59FD720C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94603"/>
              <a:ext cx="12192000" cy="0"/>
            </a:xfrm>
            <a:prstGeom prst="line">
              <a:avLst/>
            </a:prstGeom>
            <a:ln w="12700">
              <a:gradFill>
                <a:gsLst>
                  <a:gs pos="0">
                    <a:srgbClr val="EF7C4C"/>
                  </a:gs>
                  <a:gs pos="100000">
                    <a:srgbClr val="D94A52"/>
                  </a:gs>
                </a:gsLst>
                <a:lin ang="72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FC83AA93-D909-4711-804D-9732149E9EE7}"/>
                </a:ext>
              </a:extLst>
            </p:cNvPr>
            <p:cNvSpPr/>
            <p:nvPr/>
          </p:nvSpPr>
          <p:spPr>
            <a:xfrm>
              <a:off x="9946295" y="6330462"/>
              <a:ext cx="1855178" cy="527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9575791D-63AC-4188-ADF2-BF635A649C2A}"/>
                </a:ext>
              </a:extLst>
            </p:cNvPr>
            <p:cNvSpPr/>
            <p:nvPr/>
          </p:nvSpPr>
          <p:spPr>
            <a:xfrm>
              <a:off x="390527" y="6330462"/>
              <a:ext cx="5356223" cy="527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6826E22-ABAF-4505-81DA-8CCACD7062CF}"/>
                </a:ext>
              </a:extLst>
            </p:cNvPr>
            <p:cNvSpPr txBox="1"/>
            <p:nvPr/>
          </p:nvSpPr>
          <p:spPr>
            <a:xfrm>
              <a:off x="-100011" y="6464063"/>
              <a:ext cx="6348412" cy="2639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600"/>
                </a:spcAft>
              </a:pPr>
              <a:r>
                <a:rPr lang="uk-UA" sz="1050" dirty="0">
                  <a:solidFill>
                    <a:srgbClr val="EF7C4C"/>
                  </a:solidFill>
                  <a:effectLst/>
                  <a:latin typeface="Rex-bold" panose="02000000000000000000" pitchFamily="50" charset="0"/>
                  <a:ea typeface="Arial" panose="020B0604020202020204" pitchFamily="34" charset="0"/>
                  <a:cs typeface="Arial" panose="020B0604020202020204" pitchFamily="34" charset="0"/>
                </a:rPr>
                <a:t>Стратегія розвитку відкритої науки в Бердянському державному педагогічному університеті</a:t>
              </a:r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A2243245-A603-41D1-BA4E-1DC004B88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9026" y="6375623"/>
              <a:ext cx="736670" cy="344589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EF62F3A0-4F22-480A-A141-51C65F166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40241" y="6359774"/>
              <a:ext cx="658712" cy="376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2907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EDE9980-582B-45F8-B407-1510E89195BC}"/>
              </a:ext>
            </a:extLst>
          </p:cNvPr>
          <p:cNvSpPr/>
          <p:nvPr/>
        </p:nvSpPr>
        <p:spPr>
          <a:xfrm>
            <a:off x="0" y="479506"/>
            <a:ext cx="895350" cy="478856"/>
          </a:xfrm>
          <a:prstGeom prst="rect">
            <a:avLst/>
          </a:prstGeom>
          <a:gradFill>
            <a:gsLst>
              <a:gs pos="0">
                <a:srgbClr val="EF7C4C"/>
              </a:gs>
              <a:gs pos="100000">
                <a:srgbClr val="D94A52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5B3F1B-751D-4D26-9AAC-F0B69A6666FD}"/>
              </a:ext>
            </a:extLst>
          </p:cNvPr>
          <p:cNvSpPr txBox="1"/>
          <p:nvPr/>
        </p:nvSpPr>
        <p:spPr>
          <a:xfrm>
            <a:off x="390526" y="488104"/>
            <a:ext cx="400049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effectLst/>
                <a:latin typeface="Rex-bold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uk-UA" sz="2400" dirty="0">
              <a:solidFill>
                <a:schemeClr val="bg1"/>
              </a:solidFill>
              <a:effectLst/>
              <a:latin typeface="Rex-bold" panose="02000000000000000000" pitchFamily="50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1A9498-FED2-4623-AD92-410BD6CA943D}"/>
              </a:ext>
            </a:extLst>
          </p:cNvPr>
          <p:cNvSpPr txBox="1"/>
          <p:nvPr/>
        </p:nvSpPr>
        <p:spPr>
          <a:xfrm>
            <a:off x="1052621" y="488104"/>
            <a:ext cx="8491429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ex-bold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Прикінцеві положення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12DFFB-D61B-409D-8864-CCF1CE3E0AEE}"/>
              </a:ext>
            </a:extLst>
          </p:cNvPr>
          <p:cNvSpPr txBox="1"/>
          <p:nvPr/>
        </p:nvSpPr>
        <p:spPr>
          <a:xfrm>
            <a:off x="447674" y="3037129"/>
            <a:ext cx="9692567" cy="1715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Сприяти впровадженню принципів відкритої науки на всіх рівнях своєї діяльності – від освітніх </a:t>
            </a:r>
            <a:br>
              <a:rPr lang="en-US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програм до дослідницької роботи.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Забезпечувати розвиток інфраструктури, підтримку дослідників та підвищення обізнаності </a:t>
            </a:r>
            <a:br>
              <a:rPr lang="en-US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про відкриту науку серед університетської спільноти.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Дотримуватись етичних та правових норм, спрямованих на збереження конфіденційності, </a:t>
            </a:r>
            <a:br>
              <a:rPr lang="en-US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захист інтелектуальної власності та повагу до учасників дослідницьких процесів.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178716-E4C9-461F-8465-1960BB0FC403}"/>
              </a:ext>
            </a:extLst>
          </p:cNvPr>
          <p:cNvSpPr txBox="1"/>
          <p:nvPr/>
        </p:nvSpPr>
        <p:spPr>
          <a:xfrm>
            <a:off x="447674" y="1567126"/>
            <a:ext cx="9692567" cy="1416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uk-UA" sz="14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Відкрита наука є ключовим інструментом для забезпечення прозорості, доступності та інновацій у науковій діяльності. </a:t>
            </a:r>
            <a:br>
              <a:rPr lang="en-US" sz="14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Її впровадження сприяє підвищенню якості досліджень, розширенню їхнього впливу на суспільство та інтеграції </a:t>
            </a:r>
            <a:br>
              <a:rPr lang="en-US" sz="14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університету в глобальний науковий простір.</a:t>
            </a:r>
            <a:endParaRPr lang="en-US" sz="1400" dirty="0">
              <a:solidFill>
                <a:srgbClr val="0D0D0D"/>
              </a:solidFill>
              <a:effectLst/>
              <a:latin typeface="Roboto Condensed" panose="02000000000000000000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uk-UA" sz="14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Бердянський державний педагогічний університет підтверджує свою відданість принципам відкритої </a:t>
            </a:r>
            <a:br>
              <a:rPr lang="en-US" sz="14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науки як важливому чиннику наукового й суспільного прогресу. Університет зобов’язується: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2C2EA3-1A98-41B8-BE02-CE549C77089D}"/>
              </a:ext>
            </a:extLst>
          </p:cNvPr>
          <p:cNvSpPr txBox="1"/>
          <p:nvPr/>
        </p:nvSpPr>
        <p:spPr>
          <a:xfrm>
            <a:off x="447674" y="4940330"/>
            <a:ext cx="9692567" cy="570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14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Ця концепція є стратегічним документом, що визначає напрямки розвитку університету як сучасного </a:t>
            </a:r>
            <a:br>
              <a:rPr lang="en-US" sz="1400" dirty="0">
                <a:solidFill>
                  <a:srgbClr val="0D0D0D"/>
                </a:solidFill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освітньо</a:t>
            </a:r>
            <a:r>
              <a:rPr lang="uk-UA" sz="14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-наукового центру, який відповідає викликам часу і сприяє формуванню суспільства знань.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54A54A3B-44B0-451F-B25A-8E7C5A99D52D}"/>
              </a:ext>
            </a:extLst>
          </p:cNvPr>
          <p:cNvGrpSpPr/>
          <p:nvPr/>
        </p:nvGrpSpPr>
        <p:grpSpPr>
          <a:xfrm>
            <a:off x="-100011" y="6330462"/>
            <a:ext cx="12292011" cy="527538"/>
            <a:chOff x="-100011" y="6330462"/>
            <a:chExt cx="12292011" cy="527538"/>
          </a:xfrm>
        </p:grpSpPr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51CA619F-FB54-4027-9173-02A64F423DB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94603"/>
              <a:ext cx="12192000" cy="0"/>
            </a:xfrm>
            <a:prstGeom prst="line">
              <a:avLst/>
            </a:prstGeom>
            <a:ln w="12700">
              <a:gradFill>
                <a:gsLst>
                  <a:gs pos="0">
                    <a:srgbClr val="EF7C4C"/>
                  </a:gs>
                  <a:gs pos="100000">
                    <a:srgbClr val="D94A52"/>
                  </a:gs>
                </a:gsLst>
                <a:lin ang="72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4C6BD831-B0D3-481E-8843-3FA67BA99A97}"/>
                </a:ext>
              </a:extLst>
            </p:cNvPr>
            <p:cNvSpPr/>
            <p:nvPr/>
          </p:nvSpPr>
          <p:spPr>
            <a:xfrm>
              <a:off x="9946295" y="6330462"/>
              <a:ext cx="1855178" cy="527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985C6C87-4215-4C45-AE01-538F1ADBD27C}"/>
                </a:ext>
              </a:extLst>
            </p:cNvPr>
            <p:cNvSpPr/>
            <p:nvPr/>
          </p:nvSpPr>
          <p:spPr>
            <a:xfrm>
              <a:off x="390527" y="6330462"/>
              <a:ext cx="5356223" cy="527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D349624-9958-4892-9F79-5202D9B105CB}"/>
                </a:ext>
              </a:extLst>
            </p:cNvPr>
            <p:cNvSpPr txBox="1"/>
            <p:nvPr/>
          </p:nvSpPr>
          <p:spPr>
            <a:xfrm>
              <a:off x="-100011" y="6464063"/>
              <a:ext cx="6348412" cy="2639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600"/>
                </a:spcAft>
              </a:pPr>
              <a:r>
                <a:rPr lang="uk-UA" sz="1050" dirty="0">
                  <a:solidFill>
                    <a:srgbClr val="EF7C4C"/>
                  </a:solidFill>
                  <a:effectLst/>
                  <a:latin typeface="Rex-bold" panose="02000000000000000000" pitchFamily="50" charset="0"/>
                  <a:ea typeface="Arial" panose="020B0604020202020204" pitchFamily="34" charset="0"/>
                  <a:cs typeface="Arial" panose="020B0604020202020204" pitchFamily="34" charset="0"/>
                </a:rPr>
                <a:t>Стратегія розвитку відкритої науки в Бердянському державному педагогічному університеті</a:t>
              </a: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328EDEE3-FAAB-478E-8902-E404FF267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9026" y="6375623"/>
              <a:ext cx="736670" cy="344589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5AFDA8A7-BD5F-4A19-A6C7-7482A9B8F9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40241" y="6359774"/>
              <a:ext cx="658712" cy="376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7392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EDE9980-582B-45F8-B407-1510E89195BC}"/>
              </a:ext>
            </a:extLst>
          </p:cNvPr>
          <p:cNvSpPr/>
          <p:nvPr/>
        </p:nvSpPr>
        <p:spPr>
          <a:xfrm>
            <a:off x="0" y="479506"/>
            <a:ext cx="895350" cy="478856"/>
          </a:xfrm>
          <a:prstGeom prst="rect">
            <a:avLst/>
          </a:prstGeom>
          <a:gradFill>
            <a:gsLst>
              <a:gs pos="0">
                <a:srgbClr val="EF7C4C"/>
              </a:gs>
              <a:gs pos="100000">
                <a:srgbClr val="D94A52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1A9498-FED2-4623-AD92-410BD6CA943D}"/>
              </a:ext>
            </a:extLst>
          </p:cNvPr>
          <p:cNvSpPr txBox="1"/>
          <p:nvPr/>
        </p:nvSpPr>
        <p:spPr>
          <a:xfrm>
            <a:off x="1052621" y="488104"/>
            <a:ext cx="8491429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ex-bold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Глосарій термінів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178716-E4C9-461F-8465-1960BB0FC403}"/>
              </a:ext>
            </a:extLst>
          </p:cNvPr>
          <p:cNvSpPr txBox="1"/>
          <p:nvPr/>
        </p:nvSpPr>
        <p:spPr>
          <a:xfrm>
            <a:off x="447674" y="1128976"/>
            <a:ext cx="10000272" cy="5054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Barcelona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Declaration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Open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uk-UA" sz="11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– міжнародна декларація, яка спрямована на підтримку прозорості, доступності та </a:t>
            </a:r>
            <a:r>
              <a:rPr lang="uk-UA" sz="1100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інтероперабельності</a:t>
            </a:r>
            <a:r>
              <a:rPr lang="uk-UA" sz="11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дослідницької інформації через використання відкритих стандартів, інструментів і платформ для зберігання, обміну та аналізу наукових даних і метаданих.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CARE (</a:t>
            </a: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Collective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Benefit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Authority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Responsibility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Ethics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uk-UA" sz="11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– етичні принципи управління даними, розроблені для захисту інтересів корінних народів, але застосовні й до всіх учасників наукового процесу. CARE-принципи спрямовані на створення справедливого і відповідального підходу до управління даними, забезпечуючи як відкритість, так і захист прав усіх учасників наукового процесу.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Plan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(DMP)</a:t>
            </a:r>
            <a:r>
              <a:rPr lang="uk-UA" sz="11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– документ, який описує, як дані досліджень будуть збиратися, організовуватися, зберігатися, захищатися та поширюватися протягом і після завершення дослідницького </a:t>
            </a:r>
            <a:r>
              <a:rPr lang="uk-UA" sz="1100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проєкту</a:t>
            </a:r>
            <a:r>
              <a:rPr lang="uk-UA" sz="11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, відповідно до принципів FAIR і CARE.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DOI (</a:t>
            </a: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Object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Identifier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uk-UA" sz="11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– унікальний цифровий ідентифікатор, який використовується для постійної ідентифікації та зручного доступу до електронних наукових об’єктів, таких як статті, книги, дані чи інші ресурси, незалежно від їхнього місцеперебування в мережі.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Open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Cloud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(EOSC)</a:t>
            </a:r>
            <a:r>
              <a:rPr lang="uk-UA" sz="11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– європейська ініціатива зі створення хмарної інфраструктури для зберігання, управління, аналізу та доступу до дослідницьких даних, яка сприяє співпраці між науковими установами, дослідниками та іншими зацікавленими сторонами в межах Європейського дослідницького простору.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FAIR (</a:t>
            </a: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Findable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Accessible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Interoperable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Reusable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uk-UA" sz="11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– принципи управління даними, які забезпечують їх знаходження (</a:t>
            </a:r>
            <a:r>
              <a:rPr lang="uk-UA" sz="1100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Findable</a:t>
            </a:r>
            <a:r>
              <a:rPr lang="uk-UA" sz="11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), доступність (</a:t>
            </a:r>
            <a:r>
              <a:rPr lang="uk-UA" sz="1100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Accessible</a:t>
            </a:r>
            <a:r>
              <a:rPr lang="uk-UA" sz="11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), сумісність із різними системами (</a:t>
            </a:r>
            <a:r>
              <a:rPr lang="uk-UA" sz="1100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Interoperable</a:t>
            </a:r>
            <a:r>
              <a:rPr lang="uk-UA" sz="11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) і повторне використання (</a:t>
            </a:r>
            <a:r>
              <a:rPr lang="uk-UA" sz="1100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Reusable</a:t>
            </a:r>
            <a:r>
              <a:rPr lang="uk-UA" sz="11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), спрямовані на підвищення ефективності дослідницької діяльності та відкритості науки.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Hong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Kong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Principles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Assessing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Researchers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– рекомендації, спрямовані на запровадження відповідальних практик оцінювання дослідницької діяльності, які враховують прозорість, відповідальність, відкритість, реплікацію, інновації та внесок у розвиток наукової спільноти, включаючи наставництво, рецензування та обмін знаннями.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Initiative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Open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Citations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(I4OC)</a:t>
            </a:r>
            <a:r>
              <a:rPr lang="uk-UA" sz="11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– міжнародна ініціатива, спрямована на забезпечення вільного доступу до даних цитувань наукових публікацій, щоб сприяти прозорості, доступності та вдосконаленню системи оцінювання наукової діяльності.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OpenAlex</a:t>
            </a:r>
            <a:r>
              <a:rPr lang="uk-UA" sz="11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– відкрита база даних, яка містить інформацію про наукові публікації, авторів, інституції, журнали та дослідницькі теми, надаючи доступ до </a:t>
            </a:r>
            <a:r>
              <a:rPr lang="uk-UA" sz="1100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бібліометричних</a:t>
            </a:r>
            <a:r>
              <a:rPr lang="uk-UA" sz="11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даних для підтримки відкритої науки та оцінювання наукової діяльності (</a:t>
            </a:r>
            <a:r>
              <a:rPr lang="uk-UA" sz="1100" u="sng" dirty="0">
                <a:solidFill>
                  <a:srgbClr val="00B0F0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  <a:hlinkClick r:id="rId2"/>
              </a:rPr>
              <a:t>https://openalex.org/</a:t>
            </a:r>
            <a:r>
              <a:rPr lang="uk-UA" sz="11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ORCID (</a:t>
            </a: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Open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Researcher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Contributor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ID)</a:t>
            </a:r>
            <a:r>
              <a:rPr lang="uk-UA" sz="11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– унікальний постійний ідентифікатор для дослідників і авторів, який забезпечує точну ідентифікацію науковців у публікаційних системах, базах даних та </a:t>
            </a:r>
            <a:r>
              <a:rPr lang="uk-UA" sz="1100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репозитаріях</a:t>
            </a:r>
            <a:r>
              <a:rPr lang="uk-UA" sz="11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, сприяючи збереженню цілісності їхніх наукових записів.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DB38BB-B9CE-4D2D-B4E4-114F98EF1C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999" y="581996"/>
            <a:ext cx="279401" cy="279401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438BEAD8-014D-4B2B-8E77-CECCA85A3E2A}"/>
              </a:ext>
            </a:extLst>
          </p:cNvPr>
          <p:cNvGrpSpPr/>
          <p:nvPr/>
        </p:nvGrpSpPr>
        <p:grpSpPr>
          <a:xfrm>
            <a:off x="-100011" y="6330462"/>
            <a:ext cx="12292011" cy="527538"/>
            <a:chOff x="-100011" y="6330462"/>
            <a:chExt cx="12292011" cy="527538"/>
          </a:xfrm>
        </p:grpSpPr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1BF42DD5-9A52-4405-9102-892FB3DE196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94603"/>
              <a:ext cx="12192000" cy="0"/>
            </a:xfrm>
            <a:prstGeom prst="line">
              <a:avLst/>
            </a:prstGeom>
            <a:ln w="12700">
              <a:gradFill>
                <a:gsLst>
                  <a:gs pos="0">
                    <a:srgbClr val="EF7C4C"/>
                  </a:gs>
                  <a:gs pos="100000">
                    <a:srgbClr val="D94A52"/>
                  </a:gs>
                </a:gsLst>
                <a:lin ang="72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10A795E5-1CA5-4948-B8C2-0849107E7D11}"/>
                </a:ext>
              </a:extLst>
            </p:cNvPr>
            <p:cNvSpPr/>
            <p:nvPr/>
          </p:nvSpPr>
          <p:spPr>
            <a:xfrm>
              <a:off x="9946295" y="6330462"/>
              <a:ext cx="1855178" cy="527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247FD7B3-479C-4102-A4C2-945E089488C5}"/>
                </a:ext>
              </a:extLst>
            </p:cNvPr>
            <p:cNvSpPr/>
            <p:nvPr/>
          </p:nvSpPr>
          <p:spPr>
            <a:xfrm>
              <a:off x="390527" y="6330462"/>
              <a:ext cx="5356223" cy="527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64F5493-FAD7-45E3-B8D8-9FE85F0F7995}"/>
                </a:ext>
              </a:extLst>
            </p:cNvPr>
            <p:cNvSpPr txBox="1"/>
            <p:nvPr/>
          </p:nvSpPr>
          <p:spPr>
            <a:xfrm>
              <a:off x="-100011" y="6464063"/>
              <a:ext cx="6348412" cy="2639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600"/>
                </a:spcAft>
              </a:pPr>
              <a:r>
                <a:rPr lang="uk-UA" sz="1050" dirty="0">
                  <a:solidFill>
                    <a:srgbClr val="EF7C4C"/>
                  </a:solidFill>
                  <a:effectLst/>
                  <a:latin typeface="Rex-bold" panose="02000000000000000000" pitchFamily="50" charset="0"/>
                  <a:ea typeface="Arial" panose="020B0604020202020204" pitchFamily="34" charset="0"/>
                  <a:cs typeface="Arial" panose="020B0604020202020204" pitchFamily="34" charset="0"/>
                </a:rPr>
                <a:t>Стратегія розвитку відкритої науки в Бердянському державному педагогічному університеті</a:t>
              </a:r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81C8109D-2971-4408-AFC0-FA74E06FB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9026" y="6375623"/>
              <a:ext cx="736670" cy="344589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03CD20FD-D66C-4A12-B9F4-5DD4C34E9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40241" y="6359774"/>
              <a:ext cx="658712" cy="376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6787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9C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0268D0A-6600-46EA-8EB3-381EF5733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5E32D1-4E1D-47C6-BC26-AE2F384AC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147" y="1543296"/>
            <a:ext cx="8762303" cy="4203050"/>
          </a:xfrm>
        </p:spPr>
        <p:txBody>
          <a:bodyPr anchor="t">
            <a:norm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uk-UA" sz="1800" b="1" dirty="0">
                <a:effectLst/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Сучасна наука вимагає прозорості, доступності та відтворюваності, </a:t>
            </a:r>
            <a:br>
              <a:rPr lang="en-US" sz="1800" b="1" dirty="0">
                <a:effectLst/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</a:br>
            <a:r>
              <a:rPr lang="uk-UA" sz="1800" b="1" dirty="0">
                <a:effectLst/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що відповідає глобальним стандартам відкритої науки – підходу, </a:t>
            </a:r>
            <a:br>
              <a:rPr lang="en-US" sz="1800" b="1" dirty="0">
                <a:effectLst/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</a:br>
            <a:r>
              <a:rPr lang="uk-UA" sz="1800" b="1" dirty="0">
                <a:effectLst/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який забезпечує вільний доступ, повторне використання та відкритість результатів досліджень, включаючи публікації, дані, методи та освітні ресурси для всіх зацікавлених сторін.</a:t>
            </a:r>
            <a:br>
              <a:rPr lang="en-US" sz="1800" b="1" dirty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</a:br>
            <a:br>
              <a:rPr lang="en-US" sz="1800" b="1" dirty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</a:br>
            <a:r>
              <a:rPr lang="uk-UA" sz="1800" dirty="0">
                <a:effectLst/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Ця політика є стратегічним документом, що визначає основні підходи </a:t>
            </a:r>
            <a:br>
              <a:rPr lang="en-US" sz="1800" dirty="0">
                <a:effectLst/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</a:br>
            <a:r>
              <a:rPr lang="uk-UA" sz="1800" dirty="0">
                <a:effectLst/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до впровадження відкритої науки в Бердянському державному педагогічному університеті (БДПУ). Вона спрямована на підвищення якості досліджень, інтеграцію університету в міжнародний науковий простір, розвиток дослідницької культури та забезпечення ефективного використання </a:t>
            </a:r>
            <a:br>
              <a:rPr lang="en-US" sz="1800" dirty="0">
                <a:effectLst/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</a:br>
            <a:r>
              <a:rPr lang="uk-UA" sz="1800" dirty="0">
                <a:effectLst/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наукових результатів.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761205A-1621-4A85-8BE1-C5B180666C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147" y="637933"/>
            <a:ext cx="1134622" cy="648149"/>
          </a:xfrm>
          <a:prstGeom prst="rect">
            <a:avLst/>
          </a:prstGeom>
        </p:spPr>
      </p:pic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C8DBC45F-00B0-460E-B3BA-19A9C1D982D3}"/>
              </a:ext>
            </a:extLst>
          </p:cNvPr>
          <p:cNvCxnSpPr>
            <a:cxnSpLocks/>
          </p:cNvCxnSpPr>
          <p:nvPr/>
        </p:nvCxnSpPr>
        <p:spPr>
          <a:xfrm>
            <a:off x="553147" y="5746347"/>
            <a:ext cx="8650384" cy="0"/>
          </a:xfrm>
          <a:prstGeom prst="line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21CE14B0-BBC4-4756-9594-C601CE076925}"/>
              </a:ext>
            </a:extLst>
          </p:cNvPr>
          <p:cNvCxnSpPr>
            <a:cxnSpLocks/>
          </p:cNvCxnSpPr>
          <p:nvPr/>
        </p:nvCxnSpPr>
        <p:spPr>
          <a:xfrm>
            <a:off x="1905000" y="1262270"/>
            <a:ext cx="7298531" cy="0"/>
          </a:xfrm>
          <a:prstGeom prst="line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олилиния: фигура 46">
            <a:extLst>
              <a:ext uri="{FF2B5EF4-FFF2-40B4-BE49-F238E27FC236}">
                <a16:creationId xmlns:a16="http://schemas.microsoft.com/office/drawing/2014/main" id="{17AAB1B9-0404-4A1C-B690-DD716709D78A}"/>
              </a:ext>
            </a:extLst>
          </p:cNvPr>
          <p:cNvSpPr/>
          <p:nvPr/>
        </p:nvSpPr>
        <p:spPr>
          <a:xfrm rot="10800000">
            <a:off x="9097462" y="1262269"/>
            <a:ext cx="504680" cy="4481306"/>
          </a:xfrm>
          <a:custGeom>
            <a:avLst/>
            <a:gdLst>
              <a:gd name="connsiteX0" fmla="*/ 410259 w 504680"/>
              <a:gd name="connsiteY0" fmla="*/ 0 h 4476750"/>
              <a:gd name="connsiteX1" fmla="*/ 684 w 504680"/>
              <a:gd name="connsiteY1" fmla="*/ 1885950 h 4476750"/>
              <a:gd name="connsiteX2" fmla="*/ 495984 w 504680"/>
              <a:gd name="connsiteY2" fmla="*/ 3524250 h 4476750"/>
              <a:gd name="connsiteX3" fmla="*/ 419784 w 504680"/>
              <a:gd name="connsiteY3" fmla="*/ 4476750 h 447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680" h="4476750">
                <a:moveTo>
                  <a:pt x="410259" y="0"/>
                </a:moveTo>
                <a:cubicBezTo>
                  <a:pt x="198327" y="649287"/>
                  <a:pt x="-13604" y="1298575"/>
                  <a:pt x="684" y="1885950"/>
                </a:cubicBezTo>
                <a:cubicBezTo>
                  <a:pt x="14971" y="2473325"/>
                  <a:pt x="426134" y="3092450"/>
                  <a:pt x="495984" y="3524250"/>
                </a:cubicBezTo>
                <a:cubicBezTo>
                  <a:pt x="565834" y="3956050"/>
                  <a:pt x="184834" y="4459288"/>
                  <a:pt x="419784" y="4476750"/>
                </a:cubicBezTo>
              </a:path>
            </a:pathLst>
          </a:custGeom>
          <a:noFill/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1865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EDE9980-582B-45F8-B407-1510E89195BC}"/>
              </a:ext>
            </a:extLst>
          </p:cNvPr>
          <p:cNvSpPr/>
          <p:nvPr/>
        </p:nvSpPr>
        <p:spPr>
          <a:xfrm>
            <a:off x="0" y="479506"/>
            <a:ext cx="895350" cy="478856"/>
          </a:xfrm>
          <a:prstGeom prst="rect">
            <a:avLst/>
          </a:prstGeom>
          <a:gradFill>
            <a:gsLst>
              <a:gs pos="0">
                <a:srgbClr val="EF7C4C"/>
              </a:gs>
              <a:gs pos="100000">
                <a:srgbClr val="D94A52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1A9498-FED2-4623-AD92-410BD6CA943D}"/>
              </a:ext>
            </a:extLst>
          </p:cNvPr>
          <p:cNvSpPr txBox="1"/>
          <p:nvPr/>
        </p:nvSpPr>
        <p:spPr>
          <a:xfrm>
            <a:off x="1052621" y="488104"/>
            <a:ext cx="8491429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ex-bold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Глосарій термінів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178716-E4C9-461F-8465-1960BB0FC403}"/>
              </a:ext>
            </a:extLst>
          </p:cNvPr>
          <p:cNvSpPr txBox="1"/>
          <p:nvPr/>
        </p:nvSpPr>
        <p:spPr>
          <a:xfrm>
            <a:off x="447674" y="1128976"/>
            <a:ext cx="10000272" cy="4859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(RDM)</a:t>
            </a:r>
            <a:r>
              <a:rPr lang="uk-UA" sz="11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– процес управління дослідницькими даними протягом усього життєвого циклу дослідження, включаючи планування, збір, аналіз, зберігання, архівування та поширення відповідно до принципів FAIR і CARE.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Organization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Registry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(ROR) ID</a:t>
            </a:r>
            <a:r>
              <a:rPr lang="uk-UA" sz="11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– унікальний ідентифікатор для наукових організацій, створений для стандартного позначення установ у дослідницьких системах і базах даних, що забезпечує їхню точну ідентифікацію та інтеграцію в глобальний науковий простір.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San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Francisco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Declaration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(DORA) –</a:t>
            </a:r>
            <a:r>
              <a:rPr lang="uk-UA" sz="11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міжнародна декларація, яка закликає до вдосконалення практик оцінювання наукової діяльності шляхом відмови від панівного використання кількісних показників, таких як </a:t>
            </a:r>
            <a:r>
              <a:rPr lang="uk-UA" sz="1100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імпакт</a:t>
            </a:r>
            <a:r>
              <a:rPr lang="uk-UA" sz="11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-фактор чи кількість цитувань, і акценту на якісних аспектах дослідницького внеску, включаючи прозорість, </a:t>
            </a:r>
            <a:r>
              <a:rPr lang="uk-UA" sz="1100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інноваційність</a:t>
            </a:r>
            <a:r>
              <a:rPr lang="uk-UA" sz="11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і соціальний вплив.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Відкриті дані (</a:t>
            </a: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Open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uk-UA" sz="11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– дані, які вільно доступні для використання, поширення та модифікації без обмежень, за умови дотримання відповідних правових, етичних і технічних стандартів, що сприяє прозорості, повторюваності та інноваціям у дослідженнях.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Відкритий доступ (</a:t>
            </a: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Open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Access)</a:t>
            </a:r>
            <a:r>
              <a:rPr lang="uk-UA" sz="11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– безплатний і необмежений онлайн-доступ до результатів наукових досліджень, зокрема статей, книг, даних і освітніх ресурсів, який забезпечує право на їх перегляд, завантаження, копіювання та використання з дотриманням авторських прав.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Відкрита наука (</a:t>
            </a: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Open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uk-UA" sz="11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– підхід до організації наукових досліджень, що забезпечує доступність, прозорість і повторне використання результатів досліджень, включаючи публікації, дані, методи та освітні ресурси, для всіх зацікавлених сторін.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Відкрита освіта (</a:t>
            </a: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Open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uk-UA" sz="11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– підхід до організації освітнього процесу, який забезпечує доступність знань і навчальних ресурсів для всіх, незалежно від місця, часу чи соціального статусу, через використання відкритих технологій, інструментів та методів навчання.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Відкриті освітні ресурси (</a:t>
            </a: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Open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Educational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, OER)</a:t>
            </a:r>
            <a:r>
              <a:rPr lang="uk-UA" sz="11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– навчальні, методичні та інформаційні матеріали, що доступні безплатно для використання, модифікації та розповсюдження, зазвичай із застосуванням відкритих ліцензій, таких як </a:t>
            </a:r>
            <a:r>
              <a:rPr lang="uk-UA" sz="1100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Creative</a:t>
            </a:r>
            <a:r>
              <a:rPr lang="uk-UA" sz="11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Commons</a:t>
            </a:r>
            <a:r>
              <a:rPr lang="uk-UA" sz="11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Громадянська наука (</a:t>
            </a: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Citizen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uk-UA" sz="11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– форма наукової діяльності, яка залучає громадян до участі в дослідженнях через збір даних, спостереження, аналіз чи інтерпретацію результатів, сприяючи розширенню взаємодії між науковою спільнотою та суспільством.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Журнали відкритого доступу (</a:t>
            </a: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Open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Access </a:t>
            </a: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Journals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uk-UA" sz="11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– наукові видання, які забезпечують безплатний онлайн-доступ до опублікованих статей, дотримуючись принципів відкритого доступу, прозорості редакційного процесу та ліцензій, що дозволяють вільне використання та поширення матеріалів.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295EC7F-583E-413B-8961-9F57ECCCA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999" y="581996"/>
            <a:ext cx="279401" cy="279401"/>
          </a:xfrm>
          <a:prstGeom prst="rect">
            <a:avLst/>
          </a:prstGeom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81C71B62-B153-45F0-A8A7-B4C438D9F9E5}"/>
              </a:ext>
            </a:extLst>
          </p:cNvPr>
          <p:cNvGrpSpPr/>
          <p:nvPr/>
        </p:nvGrpSpPr>
        <p:grpSpPr>
          <a:xfrm>
            <a:off x="-100011" y="6330462"/>
            <a:ext cx="12292011" cy="527538"/>
            <a:chOff x="-100011" y="6330462"/>
            <a:chExt cx="12292011" cy="527538"/>
          </a:xfrm>
        </p:grpSpPr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002B036A-B816-47DC-AA5B-B16F445AA1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94603"/>
              <a:ext cx="12192000" cy="0"/>
            </a:xfrm>
            <a:prstGeom prst="line">
              <a:avLst/>
            </a:prstGeom>
            <a:ln w="12700">
              <a:gradFill>
                <a:gsLst>
                  <a:gs pos="0">
                    <a:srgbClr val="EF7C4C"/>
                  </a:gs>
                  <a:gs pos="100000">
                    <a:srgbClr val="D94A52"/>
                  </a:gs>
                </a:gsLst>
                <a:lin ang="72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488696F6-272B-47FA-B450-7AEA36A1516C}"/>
                </a:ext>
              </a:extLst>
            </p:cNvPr>
            <p:cNvSpPr/>
            <p:nvPr/>
          </p:nvSpPr>
          <p:spPr>
            <a:xfrm>
              <a:off x="9946295" y="6330462"/>
              <a:ext cx="1855178" cy="527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B38E274B-1E05-4B0D-B15B-404AEB514C87}"/>
                </a:ext>
              </a:extLst>
            </p:cNvPr>
            <p:cNvSpPr/>
            <p:nvPr/>
          </p:nvSpPr>
          <p:spPr>
            <a:xfrm>
              <a:off x="390527" y="6330462"/>
              <a:ext cx="5356223" cy="527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0753247-C1AF-4C08-87B8-8D1C72C4D5A6}"/>
                </a:ext>
              </a:extLst>
            </p:cNvPr>
            <p:cNvSpPr txBox="1"/>
            <p:nvPr/>
          </p:nvSpPr>
          <p:spPr>
            <a:xfrm>
              <a:off x="-100011" y="6464063"/>
              <a:ext cx="6348412" cy="2639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600"/>
                </a:spcAft>
              </a:pPr>
              <a:r>
                <a:rPr lang="uk-UA" sz="1050" dirty="0">
                  <a:solidFill>
                    <a:srgbClr val="EF7C4C"/>
                  </a:solidFill>
                  <a:effectLst/>
                  <a:latin typeface="Rex-bold" panose="02000000000000000000" pitchFamily="50" charset="0"/>
                  <a:ea typeface="Arial" panose="020B0604020202020204" pitchFamily="34" charset="0"/>
                  <a:cs typeface="Arial" panose="020B0604020202020204" pitchFamily="34" charset="0"/>
                </a:rPr>
                <a:t>Стратегія розвитку відкритої науки в Бердянському державному педагогічному університеті</a:t>
              </a:r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6B01EA81-D9C9-4986-9CEA-8B047299D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9026" y="6375623"/>
              <a:ext cx="736670" cy="344589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56FB897E-DC94-4051-9B66-15A0EA60F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40241" y="6359774"/>
              <a:ext cx="658712" cy="376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4443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EDE9980-582B-45F8-B407-1510E89195BC}"/>
              </a:ext>
            </a:extLst>
          </p:cNvPr>
          <p:cNvSpPr/>
          <p:nvPr/>
        </p:nvSpPr>
        <p:spPr>
          <a:xfrm>
            <a:off x="0" y="479506"/>
            <a:ext cx="895350" cy="478856"/>
          </a:xfrm>
          <a:prstGeom prst="rect">
            <a:avLst/>
          </a:prstGeom>
          <a:gradFill>
            <a:gsLst>
              <a:gs pos="0">
                <a:srgbClr val="EF7C4C"/>
              </a:gs>
              <a:gs pos="100000">
                <a:srgbClr val="D94A52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1A9498-FED2-4623-AD92-410BD6CA943D}"/>
              </a:ext>
            </a:extLst>
          </p:cNvPr>
          <p:cNvSpPr txBox="1"/>
          <p:nvPr/>
        </p:nvSpPr>
        <p:spPr>
          <a:xfrm>
            <a:off x="1052621" y="488104"/>
            <a:ext cx="8491429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ex-bold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Глосарій термінів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178716-E4C9-461F-8465-1960BB0FC403}"/>
              </a:ext>
            </a:extLst>
          </p:cNvPr>
          <p:cNvSpPr txBox="1"/>
          <p:nvPr/>
        </p:nvSpPr>
        <p:spPr>
          <a:xfrm>
            <a:off x="447674" y="1128976"/>
            <a:ext cx="10000272" cy="3265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Інституційний </a:t>
            </a: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репозитарій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Institutional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Repository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uk-UA" sz="11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– цифрове сховище, створене навчальними або науковими установами для збереження, поширення та забезпечення доступу до результатів дослідницької, освітньої та творчої діяльності співробітників і студентів установи.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Ліцензії </a:t>
            </a: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Creative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Commons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(CC </a:t>
            </a: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Licenses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uk-UA" sz="11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– набір відкритих ліцензій, які дозволяють авторам визначати умови використання їхніх творів, сприяючи їх вільному розповсюдженню, використанню, модифікації та повторному використанню з дотриманням авторських прав.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Метадослідження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Meta-research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uk-UA" sz="11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– аналіз методів, практик і результатів наукових досліджень з метою оцінки їхньої якості, прозорості, відтворюваності та впливу, спрямований на вдосконалення процесів створення та поширення наукового знання.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Наукометрія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Scientometrics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uk-UA" sz="11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– галузь науки, яка вивчає кількісні аспекти створення, поширення та використання наукового знання через аналіз публікаційної активності, цитувань та інших метрик для оцінювання ефективності наукової діяльності.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Реплікація (</a:t>
            </a: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Replication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uk-UA" sz="11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– повторення наукового дослідження з метою перевірки його вірогідності та відтворюваності, використовуючи аналогічні методи, дані або експериментальний дизайн, що є важливим елементом забезпечення якості науки.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Тематичні </a:t>
            </a: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репозитарії</a:t>
            </a:r>
            <a:r>
              <a:rPr lang="uk-UA" sz="11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– спеціалізовані цифрові сховища, що зберігають і надають доступ до результатів досліджень, даних і матеріалів у межах конкретної наукової галузі або тематики, сприяючи їх поширенню та використанню відповідно до стандартів відкритої науки.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Хижацькі журнали (</a:t>
            </a: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Predatory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Journals</a:t>
            </a:r>
            <a:r>
              <a:rPr lang="uk-UA" sz="11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uk-UA" sz="11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– видання, що імітують наукові журнали, але не дотримуються стандартів академічної доброчесності, таких як рецензування та прозора редакційна політика, зосереджуючись на отриманні плати за публікацію без забезпечення якості та впливу досліджень.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08CEFF2-8CF1-41B9-B5ED-EF79CA023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999" y="581996"/>
            <a:ext cx="279401" cy="279401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3B1D047-B24C-441F-9B90-7C7E27E42F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800827"/>
              </p:ext>
            </p:extLst>
          </p:nvPr>
        </p:nvGraphicFramePr>
        <p:xfrm>
          <a:off x="507999" y="5605258"/>
          <a:ext cx="5727065" cy="462344"/>
        </p:xfrm>
        <a:graphic>
          <a:graphicData uri="http://schemas.openxmlformats.org/drawingml/2006/table">
            <a:tbl>
              <a:tblPr firstRow="1" firstCol="1" bandRow="1"/>
              <a:tblGrid>
                <a:gridCol w="5727065">
                  <a:extLst>
                    <a:ext uri="{9D8B030D-6E8A-4147-A177-3AD203B41FA5}">
                      <a16:colId xmlns:a16="http://schemas.microsoft.com/office/drawing/2014/main" val="33562323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900" b="1" dirty="0">
                          <a:solidFill>
                            <a:srgbClr val="0D0D0D"/>
                          </a:solidFill>
                          <a:effectLst/>
                          <a:latin typeface="Roboto Condens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uk-UA" sz="1100" dirty="0">
                        <a:solidFill>
                          <a:srgbClr val="0D0D0D"/>
                        </a:solidFill>
                        <a:effectLst/>
                        <a:latin typeface="Roboto Condensed" panose="02000000000000000000" pitchFamily="2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900" b="1" dirty="0">
                          <a:solidFill>
                            <a:srgbClr val="0D0D0D"/>
                          </a:solidFill>
                          <a:effectLst/>
                          <a:latin typeface="Roboto Condens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Яна Сичікова, Сергій </a:t>
                      </a:r>
                      <a:r>
                        <a:rPr lang="uk-UA" sz="900" b="1" dirty="0" err="1">
                          <a:solidFill>
                            <a:srgbClr val="0D0D0D"/>
                          </a:solidFill>
                          <a:effectLst/>
                          <a:latin typeface="Roboto Condens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Назаровець</a:t>
                      </a:r>
                      <a:r>
                        <a:rPr lang="uk-UA" sz="900" dirty="0">
                          <a:solidFill>
                            <a:srgbClr val="0D0D0D"/>
                          </a:solidFill>
                          <a:effectLst/>
                          <a:latin typeface="Roboto Condens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. Стратегія розвитку відкритої науки в Бердянському державному педагогічному університеті. Бердянський державний педагогічний університет. 202</a:t>
                      </a:r>
                      <a:r>
                        <a:rPr lang="en-US" sz="900" dirty="0">
                          <a:solidFill>
                            <a:srgbClr val="0D0D0D"/>
                          </a:solidFill>
                          <a:effectLst/>
                          <a:latin typeface="Roboto Condens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uk-UA" sz="1100" dirty="0">
                        <a:solidFill>
                          <a:srgbClr val="0D0D0D"/>
                        </a:solidFill>
                        <a:effectLst/>
                        <a:latin typeface="Roboto Condensed" panose="02000000000000000000" pitchFamily="2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8733301"/>
                  </a:ext>
                </a:extLst>
              </a:tr>
            </a:tbl>
          </a:graphicData>
        </a:graphic>
      </p:graphicFrame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68206380-C48D-4CE4-8A27-4D708030AE44}"/>
              </a:ext>
            </a:extLst>
          </p:cNvPr>
          <p:cNvGrpSpPr/>
          <p:nvPr/>
        </p:nvGrpSpPr>
        <p:grpSpPr>
          <a:xfrm>
            <a:off x="-100011" y="6330462"/>
            <a:ext cx="12292011" cy="527538"/>
            <a:chOff x="-100011" y="6330462"/>
            <a:chExt cx="12292011" cy="527538"/>
          </a:xfrm>
        </p:grpSpPr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DCA380A8-C94B-4080-81D8-1FC4BB31178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94603"/>
              <a:ext cx="12192000" cy="0"/>
            </a:xfrm>
            <a:prstGeom prst="line">
              <a:avLst/>
            </a:prstGeom>
            <a:ln w="12700">
              <a:gradFill>
                <a:gsLst>
                  <a:gs pos="0">
                    <a:srgbClr val="EF7C4C"/>
                  </a:gs>
                  <a:gs pos="100000">
                    <a:srgbClr val="D94A52"/>
                  </a:gs>
                </a:gsLst>
                <a:lin ang="72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9D5FA8BE-6E8E-4236-A861-6B9950504223}"/>
                </a:ext>
              </a:extLst>
            </p:cNvPr>
            <p:cNvSpPr/>
            <p:nvPr/>
          </p:nvSpPr>
          <p:spPr>
            <a:xfrm>
              <a:off x="9946295" y="6330462"/>
              <a:ext cx="1855178" cy="527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787BA5FD-28B6-480C-8200-D007BCBD3EF0}"/>
                </a:ext>
              </a:extLst>
            </p:cNvPr>
            <p:cNvSpPr/>
            <p:nvPr/>
          </p:nvSpPr>
          <p:spPr>
            <a:xfrm>
              <a:off x="390527" y="6330462"/>
              <a:ext cx="5356223" cy="527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425BD4A-6F22-4CD6-8E19-008F32A88F68}"/>
                </a:ext>
              </a:extLst>
            </p:cNvPr>
            <p:cNvSpPr txBox="1"/>
            <p:nvPr/>
          </p:nvSpPr>
          <p:spPr>
            <a:xfrm>
              <a:off x="-100011" y="6464063"/>
              <a:ext cx="6348412" cy="2639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600"/>
                </a:spcAft>
              </a:pPr>
              <a:r>
                <a:rPr lang="uk-UA" sz="1050" dirty="0">
                  <a:solidFill>
                    <a:srgbClr val="EF7C4C"/>
                  </a:solidFill>
                  <a:effectLst/>
                  <a:latin typeface="Rex-bold" panose="02000000000000000000" pitchFamily="50" charset="0"/>
                  <a:ea typeface="Arial" panose="020B0604020202020204" pitchFamily="34" charset="0"/>
                  <a:cs typeface="Arial" panose="020B0604020202020204" pitchFamily="34" charset="0"/>
                </a:rPr>
                <a:t>Стратегія розвитку відкритої науки в Бердянському державному педагогічному університеті</a:t>
              </a:r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57A9CE94-33D3-4F7A-9E7A-E20D018BB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9026" y="6375623"/>
              <a:ext cx="736670" cy="344589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97581BFC-64BA-42BC-BB05-C22EFB949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40241" y="6359774"/>
              <a:ext cx="658712" cy="376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3104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2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2027486-6736-4F6E-BDB2-D51533EEE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464" y="0"/>
            <a:ext cx="7000535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C9501C-6080-4405-B282-2F61E8177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307" y="1847107"/>
            <a:ext cx="4514850" cy="3724275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uk-UA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Rex-bold" panose="02000000000000000000" pitchFamily="50" charset="0"/>
                <a:cs typeface="Segoe UI Semibold" panose="020B0702040204020203" pitchFamily="34" charset="0"/>
              </a:rPr>
              <a:t>Дорожня карта реалізації політики 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ECBD160-63CC-4DF3-B4BA-D84F05E455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6" r="7266"/>
          <a:stretch/>
        </p:blipFill>
        <p:spPr>
          <a:xfrm>
            <a:off x="-18711" y="0"/>
            <a:ext cx="5210176" cy="6858000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73D9B068-DF3A-4384-95BC-96B47CF43BDE}"/>
              </a:ext>
            </a:extLst>
          </p:cNvPr>
          <p:cNvCxnSpPr>
            <a:cxnSpLocks/>
          </p:cNvCxnSpPr>
          <p:nvPr/>
        </p:nvCxnSpPr>
        <p:spPr>
          <a:xfrm>
            <a:off x="5977084" y="941148"/>
            <a:ext cx="5300493" cy="0"/>
          </a:xfrm>
          <a:prstGeom prst="line">
            <a:avLst/>
          </a:prstGeom>
          <a:ln w="57150">
            <a:gradFill>
              <a:gsLst>
                <a:gs pos="0">
                  <a:srgbClr val="EF7C4C"/>
                </a:gs>
                <a:gs pos="100000">
                  <a:srgbClr val="D94A52"/>
                </a:gs>
              </a:gsLst>
              <a:lin ang="7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ADDD5E99-C38A-47EA-BC15-D7B17892C279}"/>
              </a:ext>
            </a:extLst>
          </p:cNvPr>
          <p:cNvGrpSpPr/>
          <p:nvPr/>
        </p:nvGrpSpPr>
        <p:grpSpPr>
          <a:xfrm>
            <a:off x="7550561" y="316376"/>
            <a:ext cx="2153537" cy="1249544"/>
            <a:chOff x="8519226" y="316376"/>
            <a:chExt cx="2153537" cy="1249544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5D6189E9-5F43-4AA3-8E03-3A69C2000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519226" y="316376"/>
              <a:ext cx="1249548" cy="1249544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BD444197-3307-4804-B19A-BC3B4A202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23215" y="316376"/>
              <a:ext cx="1249548" cy="1249544"/>
            </a:xfrm>
            <a:prstGeom prst="rect">
              <a:avLst/>
            </a:prstGeom>
          </p:spPr>
        </p:pic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2888679B-25A7-4582-AEA0-0A2519F317ED}"/>
                </a:ext>
              </a:extLst>
            </p:cNvPr>
            <p:cNvSpPr/>
            <p:nvPr/>
          </p:nvSpPr>
          <p:spPr>
            <a:xfrm>
              <a:off x="9129714" y="316376"/>
              <a:ext cx="1017403" cy="12495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0D15FAF-E882-4C7D-95B5-48AD82DFFD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67320" y="479615"/>
            <a:ext cx="1936777" cy="90595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0626AF-57EC-4B78-B89C-5EDB91936E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5609" y="5220792"/>
            <a:ext cx="1892246" cy="108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6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DFBB44-08E3-427A-B05E-A9D88D9A7063}"/>
              </a:ext>
            </a:extLst>
          </p:cNvPr>
          <p:cNvSpPr txBox="1"/>
          <p:nvPr/>
        </p:nvSpPr>
        <p:spPr>
          <a:xfrm>
            <a:off x="466725" y="2181735"/>
            <a:ext cx="9077325" cy="2421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5000"/>
              </a:lnSpc>
              <a:spcBef>
                <a:spcPts val="1200"/>
              </a:spcBef>
              <a:spcAft>
                <a:spcPts val="16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2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Забезпечити подальший розвиток наявних ініціатив відкритої науки та реалізацію нових завдань.</a:t>
            </a:r>
          </a:p>
          <a:p>
            <a:pPr marL="342900" lvl="0" indent="-342900">
              <a:lnSpc>
                <a:spcPct val="105000"/>
              </a:lnSpc>
              <a:spcAft>
                <a:spcPts val="16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2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Визначити відповідальні структурні підрозділи та виконавців.</a:t>
            </a:r>
          </a:p>
          <a:p>
            <a:pPr marL="342900" lvl="0" indent="-342900">
              <a:lnSpc>
                <a:spcPct val="105000"/>
              </a:lnSpc>
              <a:spcAft>
                <a:spcPts val="16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2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Планувати ресурси для підтримки та розширення інфраструктури відкритої науки.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EDE9980-582B-45F8-B407-1510E89195BC}"/>
              </a:ext>
            </a:extLst>
          </p:cNvPr>
          <p:cNvSpPr/>
          <p:nvPr/>
        </p:nvSpPr>
        <p:spPr>
          <a:xfrm>
            <a:off x="0" y="479506"/>
            <a:ext cx="895350" cy="478856"/>
          </a:xfrm>
          <a:prstGeom prst="rect">
            <a:avLst/>
          </a:prstGeom>
          <a:gradFill>
            <a:gsLst>
              <a:gs pos="0">
                <a:srgbClr val="EF7C4C"/>
              </a:gs>
              <a:gs pos="100000">
                <a:srgbClr val="D94A52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5B3F1B-751D-4D26-9AAC-F0B69A6666FD}"/>
              </a:ext>
            </a:extLst>
          </p:cNvPr>
          <p:cNvSpPr txBox="1"/>
          <p:nvPr/>
        </p:nvSpPr>
        <p:spPr>
          <a:xfrm>
            <a:off x="390526" y="488104"/>
            <a:ext cx="400049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effectLst/>
                <a:latin typeface="Rex-bold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uk-UA" sz="2400" dirty="0">
              <a:solidFill>
                <a:schemeClr val="bg1"/>
              </a:solidFill>
              <a:effectLst/>
              <a:latin typeface="Rex-bold" panose="02000000000000000000" pitchFamily="50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1A9498-FED2-4623-AD92-410BD6CA943D}"/>
              </a:ext>
            </a:extLst>
          </p:cNvPr>
          <p:cNvSpPr txBox="1"/>
          <p:nvPr/>
        </p:nvSpPr>
        <p:spPr>
          <a:xfrm>
            <a:off x="1052621" y="488104"/>
            <a:ext cx="8491429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ex-bold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Цілі дорожньої карти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97A1AE94-F19A-4D3F-A553-C0277F75B1F2}"/>
              </a:ext>
            </a:extLst>
          </p:cNvPr>
          <p:cNvGrpSpPr/>
          <p:nvPr/>
        </p:nvGrpSpPr>
        <p:grpSpPr>
          <a:xfrm>
            <a:off x="-100011" y="6330462"/>
            <a:ext cx="12292011" cy="527538"/>
            <a:chOff x="-100011" y="6330462"/>
            <a:chExt cx="12292011" cy="527538"/>
          </a:xfrm>
        </p:grpSpPr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82F6720B-0884-46DA-B16A-21CC25CC675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94603"/>
              <a:ext cx="12192000" cy="0"/>
            </a:xfrm>
            <a:prstGeom prst="line">
              <a:avLst/>
            </a:prstGeom>
            <a:ln w="12700">
              <a:gradFill>
                <a:gsLst>
                  <a:gs pos="0">
                    <a:srgbClr val="EF7C4C"/>
                  </a:gs>
                  <a:gs pos="100000">
                    <a:srgbClr val="D94A52"/>
                  </a:gs>
                </a:gsLst>
                <a:lin ang="72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4BDF08EA-00E8-47E5-9C03-7ABB29A6E6D1}"/>
                </a:ext>
              </a:extLst>
            </p:cNvPr>
            <p:cNvSpPr/>
            <p:nvPr/>
          </p:nvSpPr>
          <p:spPr>
            <a:xfrm>
              <a:off x="10083801" y="6330462"/>
              <a:ext cx="1717672" cy="527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40D197F4-1B93-4880-A470-55201F83C2F7}"/>
                </a:ext>
              </a:extLst>
            </p:cNvPr>
            <p:cNvSpPr/>
            <p:nvPr/>
          </p:nvSpPr>
          <p:spPr>
            <a:xfrm>
              <a:off x="390527" y="6330462"/>
              <a:ext cx="3864950" cy="527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B7632AB-ADC4-498E-A0CE-77F71BCEE503}"/>
                </a:ext>
              </a:extLst>
            </p:cNvPr>
            <p:cNvSpPr txBox="1"/>
            <p:nvPr/>
          </p:nvSpPr>
          <p:spPr>
            <a:xfrm>
              <a:off x="-100011" y="6464063"/>
              <a:ext cx="4839065" cy="2639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600"/>
                </a:spcAft>
              </a:pPr>
              <a:r>
                <a:rPr lang="uk-UA" sz="1050" dirty="0">
                  <a:solidFill>
                    <a:srgbClr val="EF7C4C"/>
                  </a:solidFill>
                  <a:effectLst/>
                  <a:latin typeface="Rex-bold" panose="02000000000000000000" pitchFamily="50" charset="0"/>
                  <a:ea typeface="Arial" panose="020B0604020202020204" pitchFamily="34" charset="0"/>
                  <a:cs typeface="Arial" panose="020B0604020202020204" pitchFamily="34" charset="0"/>
                </a:rPr>
                <a:t>Дорожня карта впровадження стратегії розвитку відкритої науки</a:t>
              </a:r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39BC627-12DB-4FC8-94F3-15B0F32BC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07654" y="6375623"/>
              <a:ext cx="736669" cy="344589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A69BB85-C6D5-4F53-887E-113F873C7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48869" y="6359774"/>
              <a:ext cx="658712" cy="376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3908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2E910A-1759-4BB4-AC6A-DCE903930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75901"/>
            <a:ext cx="11125200" cy="530619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EDE9980-582B-45F8-B407-1510E89195BC}"/>
              </a:ext>
            </a:extLst>
          </p:cNvPr>
          <p:cNvSpPr/>
          <p:nvPr/>
        </p:nvSpPr>
        <p:spPr>
          <a:xfrm>
            <a:off x="0" y="479506"/>
            <a:ext cx="895350" cy="478856"/>
          </a:xfrm>
          <a:prstGeom prst="rect">
            <a:avLst/>
          </a:prstGeom>
          <a:gradFill>
            <a:gsLst>
              <a:gs pos="0">
                <a:srgbClr val="EF7C4C"/>
              </a:gs>
              <a:gs pos="100000">
                <a:srgbClr val="D94A52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5B3F1B-751D-4D26-9AAC-F0B69A6666FD}"/>
              </a:ext>
            </a:extLst>
          </p:cNvPr>
          <p:cNvSpPr txBox="1"/>
          <p:nvPr/>
        </p:nvSpPr>
        <p:spPr>
          <a:xfrm>
            <a:off x="390526" y="488104"/>
            <a:ext cx="400049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effectLst/>
                <a:latin typeface="Rex-bold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uk-UA" sz="2400" dirty="0">
              <a:solidFill>
                <a:schemeClr val="bg1"/>
              </a:solidFill>
              <a:effectLst/>
              <a:latin typeface="Rex-bold" panose="02000000000000000000" pitchFamily="50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1A9498-FED2-4623-AD92-410BD6CA943D}"/>
              </a:ext>
            </a:extLst>
          </p:cNvPr>
          <p:cNvSpPr txBox="1"/>
          <p:nvPr/>
        </p:nvSpPr>
        <p:spPr>
          <a:xfrm>
            <a:off x="1052621" y="488104"/>
            <a:ext cx="8491429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ex-bold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Етапи реалізації концепції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ECE9708C-1B4C-4996-8AD2-8DA99059E9D4}"/>
              </a:ext>
            </a:extLst>
          </p:cNvPr>
          <p:cNvGrpSpPr/>
          <p:nvPr/>
        </p:nvGrpSpPr>
        <p:grpSpPr>
          <a:xfrm>
            <a:off x="-100011" y="6330462"/>
            <a:ext cx="12292011" cy="527538"/>
            <a:chOff x="-100011" y="6330462"/>
            <a:chExt cx="12292011" cy="527538"/>
          </a:xfrm>
        </p:grpSpPr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E9F7E0FA-F0AD-49FE-B226-CA59D838E7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94603"/>
              <a:ext cx="12192000" cy="0"/>
            </a:xfrm>
            <a:prstGeom prst="line">
              <a:avLst/>
            </a:prstGeom>
            <a:ln w="12700">
              <a:gradFill>
                <a:gsLst>
                  <a:gs pos="0">
                    <a:srgbClr val="EF7C4C"/>
                  </a:gs>
                  <a:gs pos="100000">
                    <a:srgbClr val="D94A52"/>
                  </a:gs>
                </a:gsLst>
                <a:lin ang="72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9143F4AC-BFFE-4A0C-9F84-805AC3628135}"/>
                </a:ext>
              </a:extLst>
            </p:cNvPr>
            <p:cNvSpPr/>
            <p:nvPr/>
          </p:nvSpPr>
          <p:spPr>
            <a:xfrm>
              <a:off x="10083801" y="6330462"/>
              <a:ext cx="1717672" cy="527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DECD3249-635C-429B-AD4E-B5DDFC0B07FE}"/>
                </a:ext>
              </a:extLst>
            </p:cNvPr>
            <p:cNvSpPr/>
            <p:nvPr/>
          </p:nvSpPr>
          <p:spPr>
            <a:xfrm>
              <a:off x="390527" y="6330462"/>
              <a:ext cx="3864950" cy="527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1BFD63B-B433-45D4-B33D-9DD4FA6D0237}"/>
                </a:ext>
              </a:extLst>
            </p:cNvPr>
            <p:cNvSpPr txBox="1"/>
            <p:nvPr/>
          </p:nvSpPr>
          <p:spPr>
            <a:xfrm>
              <a:off x="-100011" y="6464063"/>
              <a:ext cx="4839065" cy="2639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600"/>
                </a:spcAft>
              </a:pPr>
              <a:r>
                <a:rPr lang="uk-UA" sz="1050" dirty="0">
                  <a:solidFill>
                    <a:srgbClr val="EF7C4C"/>
                  </a:solidFill>
                  <a:effectLst/>
                  <a:latin typeface="Rex-bold" panose="02000000000000000000" pitchFamily="50" charset="0"/>
                  <a:ea typeface="Arial" panose="020B0604020202020204" pitchFamily="34" charset="0"/>
                  <a:cs typeface="Arial" panose="020B0604020202020204" pitchFamily="34" charset="0"/>
                </a:rPr>
                <a:t>Дорожня карта впровадження стратегії розвитку відкритої науки</a:t>
              </a:r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61CDB188-D79E-42C3-BFD3-DBAE5D425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07654" y="6375623"/>
              <a:ext cx="736669" cy="344589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95C230E4-7342-44B7-B2AE-11AB9CB79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48869" y="6359774"/>
              <a:ext cx="658712" cy="376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6754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DFBB44-08E3-427A-B05E-A9D88D9A7063}"/>
              </a:ext>
            </a:extLst>
          </p:cNvPr>
          <p:cNvSpPr txBox="1"/>
          <p:nvPr/>
        </p:nvSpPr>
        <p:spPr>
          <a:xfrm>
            <a:off x="466725" y="1291191"/>
            <a:ext cx="9077325" cy="484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DE5250"/>
              </a:buClr>
              <a:buSzPct val="100000"/>
              <a:buFont typeface="Roboto Condensed" panose="02000000000000000000" pitchFamily="2" charset="0"/>
              <a:buAutoNum type="arabicPeriod"/>
            </a:pPr>
            <a:r>
              <a:rPr lang="uk-UA" sz="18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Оновлені нормативні документи, що відповідають принципам </a:t>
            </a:r>
            <a:r>
              <a:rPr lang="uk-UA" sz="1800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Open</a:t>
            </a:r>
            <a:r>
              <a:rPr lang="uk-UA" sz="18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uk-UA" sz="18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lnSpc>
                <a:spcPct val="115000"/>
              </a:lnSpc>
              <a:buClr>
                <a:srgbClr val="DE5250"/>
              </a:buClr>
              <a:buSzPct val="100000"/>
              <a:buFont typeface="Roboto Condensed" panose="02000000000000000000" pitchFamily="2" charset="0"/>
              <a:buAutoNum type="arabicPeriod"/>
            </a:pPr>
            <a:r>
              <a:rPr lang="uk-UA" sz="18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Прийняті політики, включаючи </a:t>
            </a:r>
            <a:r>
              <a:rPr lang="uk-UA" sz="1800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Agreement</a:t>
            </a:r>
            <a:r>
              <a:rPr lang="uk-UA" sz="18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uk-UA" sz="18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Reforming</a:t>
            </a:r>
            <a:r>
              <a:rPr lang="uk-UA" sz="18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uk-UA" sz="18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uk-UA" sz="18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, DORA, Європейську хартію дослідників та Кодекс працевлаштування наукових працівників.</a:t>
            </a:r>
          </a:p>
          <a:p>
            <a:pPr marL="342900" lvl="0" indent="-342900">
              <a:lnSpc>
                <a:spcPct val="115000"/>
              </a:lnSpc>
              <a:buClr>
                <a:srgbClr val="DE5250"/>
              </a:buClr>
              <a:buSzPct val="100000"/>
              <a:buFont typeface="Roboto Condensed" panose="02000000000000000000" pitchFamily="2" charset="0"/>
              <a:buAutoNum type="arabicPeriod"/>
            </a:pPr>
            <a:r>
              <a:rPr lang="uk-UA" sz="18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Кількість проведених навчальних семінарів.</a:t>
            </a:r>
          </a:p>
          <a:p>
            <a:pPr marL="342900" lvl="0" indent="-342900">
              <a:lnSpc>
                <a:spcPct val="115000"/>
              </a:lnSpc>
              <a:buClr>
                <a:srgbClr val="DE5250"/>
              </a:buClr>
              <a:buSzPct val="100000"/>
              <a:buFont typeface="Roboto Condensed" panose="02000000000000000000" pitchFamily="2" charset="0"/>
              <a:buAutoNum type="arabicPeriod"/>
            </a:pPr>
            <a:r>
              <a:rPr lang="uk-UA" sz="18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Відсоток викладачів із зареєстрованим та повністю заповненим ORCID-профілем.</a:t>
            </a:r>
          </a:p>
          <a:p>
            <a:pPr marL="342900" lvl="0" indent="-342900">
              <a:lnSpc>
                <a:spcPct val="115000"/>
              </a:lnSpc>
              <a:buClr>
                <a:srgbClr val="DE5250"/>
              </a:buClr>
              <a:buSzPct val="100000"/>
              <a:buFont typeface="Roboto Condensed" panose="02000000000000000000" pitchFamily="2" charset="0"/>
              <a:buAutoNum type="arabicPeriod"/>
            </a:pPr>
            <a:r>
              <a:rPr lang="uk-UA" sz="18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Інтеграція </a:t>
            </a:r>
            <a:r>
              <a:rPr lang="uk-UA" sz="1800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репозитарію</a:t>
            </a:r>
            <a:r>
              <a:rPr lang="uk-UA" sz="18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з міжнародними платформами </a:t>
            </a:r>
            <a:r>
              <a:rPr lang="uk-UA" sz="1800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OpenAIRE</a:t>
            </a:r>
            <a:r>
              <a:rPr lang="uk-UA" sz="18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та EOSC.</a:t>
            </a:r>
          </a:p>
          <a:p>
            <a:pPr marL="342900" lvl="0" indent="-342900">
              <a:lnSpc>
                <a:spcPct val="115000"/>
              </a:lnSpc>
              <a:buClr>
                <a:srgbClr val="DE5250"/>
              </a:buClr>
              <a:buSzPct val="100000"/>
              <a:buFont typeface="Roboto Condensed" panose="02000000000000000000" pitchFamily="2" charset="0"/>
              <a:buAutoNum type="arabicPeriod"/>
            </a:pPr>
            <a:r>
              <a:rPr lang="uk-UA" sz="18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Кількість наукових </a:t>
            </a:r>
            <a:r>
              <a:rPr lang="uk-UA" sz="1800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проєктів</a:t>
            </a:r>
            <a:r>
              <a:rPr lang="uk-UA" sz="18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, що підтримують відкритий доступ.</a:t>
            </a:r>
          </a:p>
          <a:p>
            <a:pPr marL="342900" lvl="0" indent="-342900">
              <a:lnSpc>
                <a:spcPct val="115000"/>
              </a:lnSpc>
              <a:buClr>
                <a:srgbClr val="DE5250"/>
              </a:buClr>
              <a:buSzPct val="100000"/>
              <a:buFont typeface="Roboto Condensed" panose="02000000000000000000" pitchFamily="2" charset="0"/>
              <a:buAutoNum type="arabicPeriod"/>
            </a:pPr>
            <a:r>
              <a:rPr lang="uk-UA" sz="18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Наявність та використання шаблонів </a:t>
            </a:r>
            <a:r>
              <a:rPr lang="uk-UA" sz="1800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uk-UA" sz="18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lang="uk-UA" sz="18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Plan</a:t>
            </a:r>
            <a:r>
              <a:rPr lang="uk-UA" sz="18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(DMP) </a:t>
            </a:r>
            <a:br>
              <a:rPr lang="en-US" dirty="0">
                <a:solidFill>
                  <a:srgbClr val="0D0D0D"/>
                </a:solidFill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8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для дослідників університету.</a:t>
            </a:r>
          </a:p>
          <a:p>
            <a:pPr marL="342900" lvl="0" indent="-342900">
              <a:lnSpc>
                <a:spcPct val="115000"/>
              </a:lnSpc>
              <a:buClr>
                <a:srgbClr val="DE5250"/>
              </a:buClr>
              <a:buSzPct val="100000"/>
              <a:buFont typeface="Roboto Condensed" panose="02000000000000000000" pitchFamily="2" charset="0"/>
              <a:buAutoNum type="arabicPeriod"/>
            </a:pPr>
            <a:r>
              <a:rPr lang="uk-UA" sz="18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Кількість журналів університету, що відповідають стандартам DOAJ </a:t>
            </a:r>
            <a:br>
              <a:rPr lang="en-US" sz="18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8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та індексовані в DOAJ.</a:t>
            </a:r>
          </a:p>
          <a:p>
            <a:pPr marL="342900" lvl="0" indent="-342900">
              <a:lnSpc>
                <a:spcPct val="115000"/>
              </a:lnSpc>
              <a:buClr>
                <a:srgbClr val="DE5250"/>
              </a:buClr>
              <a:buSzPct val="100000"/>
              <a:buFont typeface="Roboto Condensed" panose="02000000000000000000" pitchFamily="2" charset="0"/>
              <a:buAutoNum type="arabicPeriod"/>
            </a:pPr>
            <a:r>
              <a:rPr lang="uk-UA" sz="18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Кількість відкритих дослідницьких наборів даних, розміщених у тематичних </a:t>
            </a:r>
            <a:r>
              <a:rPr lang="uk-UA" sz="1800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репозитаріях</a:t>
            </a:r>
            <a:r>
              <a:rPr lang="uk-UA" sz="18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(наприклад, </a:t>
            </a:r>
            <a:r>
              <a:rPr lang="uk-UA" sz="1800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Zenodo</a:t>
            </a:r>
            <a:r>
              <a:rPr lang="uk-UA" sz="18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lvl="0" indent="-342900">
              <a:lnSpc>
                <a:spcPct val="115000"/>
              </a:lnSpc>
              <a:buClr>
                <a:srgbClr val="DE5250"/>
              </a:buClr>
              <a:buSzPct val="100000"/>
              <a:buFont typeface="Roboto Condensed" panose="02000000000000000000" pitchFamily="2" charset="0"/>
              <a:buAutoNum type="arabicPeriod"/>
            </a:pPr>
            <a:r>
              <a:rPr lang="uk-UA" sz="18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Відсоток дослідницьких даних, що відповідають принципам FAIR і CARE: </a:t>
            </a:r>
            <a:br>
              <a:rPr lang="en-US" sz="18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8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не менше одного набору даних на кожен науковий </a:t>
            </a:r>
            <a:r>
              <a:rPr lang="uk-UA" sz="1800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проєкт</a:t>
            </a:r>
            <a:r>
              <a:rPr lang="uk-UA" sz="18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EDE9980-582B-45F8-B407-1510E89195BC}"/>
              </a:ext>
            </a:extLst>
          </p:cNvPr>
          <p:cNvSpPr/>
          <p:nvPr/>
        </p:nvSpPr>
        <p:spPr>
          <a:xfrm>
            <a:off x="0" y="479506"/>
            <a:ext cx="895350" cy="478856"/>
          </a:xfrm>
          <a:prstGeom prst="rect">
            <a:avLst/>
          </a:prstGeom>
          <a:gradFill>
            <a:gsLst>
              <a:gs pos="0">
                <a:srgbClr val="EF7C4C"/>
              </a:gs>
              <a:gs pos="100000">
                <a:srgbClr val="D94A52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5B3F1B-751D-4D26-9AAC-F0B69A6666FD}"/>
              </a:ext>
            </a:extLst>
          </p:cNvPr>
          <p:cNvSpPr txBox="1"/>
          <p:nvPr/>
        </p:nvSpPr>
        <p:spPr>
          <a:xfrm>
            <a:off x="390526" y="488104"/>
            <a:ext cx="400049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effectLst/>
                <a:latin typeface="Rex-bold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uk-UA" sz="2400" dirty="0">
              <a:solidFill>
                <a:schemeClr val="bg1"/>
              </a:solidFill>
              <a:effectLst/>
              <a:latin typeface="Rex-bold" panose="02000000000000000000" pitchFamily="50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1A9498-FED2-4623-AD92-410BD6CA943D}"/>
              </a:ext>
            </a:extLst>
          </p:cNvPr>
          <p:cNvSpPr txBox="1"/>
          <p:nvPr/>
        </p:nvSpPr>
        <p:spPr>
          <a:xfrm>
            <a:off x="1052621" y="488104"/>
            <a:ext cx="8491429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ex-bold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Ключові показники ефективності (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ex-bold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KPIs)</a:t>
            </a:r>
            <a:endParaRPr lang="uk-UA" sz="2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Rex-bold" panose="02000000000000000000" pitchFamily="50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97A1AE94-F19A-4D3F-A553-C0277F75B1F2}"/>
              </a:ext>
            </a:extLst>
          </p:cNvPr>
          <p:cNvGrpSpPr/>
          <p:nvPr/>
        </p:nvGrpSpPr>
        <p:grpSpPr>
          <a:xfrm>
            <a:off x="-100011" y="6330462"/>
            <a:ext cx="12292011" cy="527538"/>
            <a:chOff x="-100011" y="6330462"/>
            <a:chExt cx="12292011" cy="527538"/>
          </a:xfrm>
        </p:grpSpPr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82F6720B-0884-46DA-B16A-21CC25CC675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94603"/>
              <a:ext cx="12192000" cy="0"/>
            </a:xfrm>
            <a:prstGeom prst="line">
              <a:avLst/>
            </a:prstGeom>
            <a:ln w="12700">
              <a:gradFill>
                <a:gsLst>
                  <a:gs pos="0">
                    <a:srgbClr val="EF7C4C"/>
                  </a:gs>
                  <a:gs pos="100000">
                    <a:srgbClr val="D94A52"/>
                  </a:gs>
                </a:gsLst>
                <a:lin ang="72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4BDF08EA-00E8-47E5-9C03-7ABB29A6E6D1}"/>
                </a:ext>
              </a:extLst>
            </p:cNvPr>
            <p:cNvSpPr/>
            <p:nvPr/>
          </p:nvSpPr>
          <p:spPr>
            <a:xfrm>
              <a:off x="10083801" y="6330462"/>
              <a:ext cx="1717672" cy="527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40D197F4-1B93-4880-A470-55201F83C2F7}"/>
                </a:ext>
              </a:extLst>
            </p:cNvPr>
            <p:cNvSpPr/>
            <p:nvPr/>
          </p:nvSpPr>
          <p:spPr>
            <a:xfrm>
              <a:off x="390527" y="6330462"/>
              <a:ext cx="3864950" cy="527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B7632AB-ADC4-498E-A0CE-77F71BCEE503}"/>
                </a:ext>
              </a:extLst>
            </p:cNvPr>
            <p:cNvSpPr txBox="1"/>
            <p:nvPr/>
          </p:nvSpPr>
          <p:spPr>
            <a:xfrm>
              <a:off x="-100011" y="6464063"/>
              <a:ext cx="4839065" cy="2639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600"/>
                </a:spcAft>
              </a:pPr>
              <a:r>
                <a:rPr lang="uk-UA" sz="1050" dirty="0">
                  <a:solidFill>
                    <a:srgbClr val="EF7C4C"/>
                  </a:solidFill>
                  <a:effectLst/>
                  <a:latin typeface="Rex-bold" panose="02000000000000000000" pitchFamily="50" charset="0"/>
                  <a:ea typeface="Arial" panose="020B0604020202020204" pitchFamily="34" charset="0"/>
                  <a:cs typeface="Arial" panose="020B0604020202020204" pitchFamily="34" charset="0"/>
                </a:rPr>
                <a:t>Дорожня карта впровадження стратегії розвитку відкритої науки</a:t>
              </a:r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39BC627-12DB-4FC8-94F3-15B0F32BC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07654" y="6375623"/>
              <a:ext cx="736669" cy="344589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A69BB85-C6D5-4F53-887E-113F873C7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48869" y="6359774"/>
              <a:ext cx="658712" cy="376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57845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DFBB44-08E3-427A-B05E-A9D88D9A7063}"/>
              </a:ext>
            </a:extLst>
          </p:cNvPr>
          <p:cNvSpPr txBox="1"/>
          <p:nvPr/>
        </p:nvSpPr>
        <p:spPr>
          <a:xfrm>
            <a:off x="466725" y="1557343"/>
            <a:ext cx="9705975" cy="3892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buClr>
                <a:srgbClr val="DE5250"/>
              </a:buClr>
              <a:buSzPct val="100000"/>
              <a:buFont typeface="+mj-lt"/>
              <a:buAutoNum type="arabicPeriod" startAt="11"/>
            </a:pPr>
            <a:r>
              <a:rPr lang="uk-UA" sz="18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Кількість проведених навчальних заходів щодо дотримання принципів FAIR і CARE.</a:t>
            </a:r>
          </a:p>
          <a:p>
            <a:pPr marL="342900" lvl="0" indent="-342900">
              <a:lnSpc>
                <a:spcPct val="115000"/>
              </a:lnSpc>
              <a:buClr>
                <a:srgbClr val="DE5250"/>
              </a:buClr>
              <a:buSzPct val="100000"/>
              <a:buFont typeface="+mj-lt"/>
              <a:buAutoNum type="arabicPeriod" startAt="11"/>
            </a:pPr>
            <a:r>
              <a:rPr lang="uk-UA" sz="18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Щорічна публікація звітів про прогрес у впровадженні відкритої науки.</a:t>
            </a:r>
          </a:p>
          <a:p>
            <a:pPr marL="342900" lvl="0" indent="-342900">
              <a:lnSpc>
                <a:spcPct val="115000"/>
              </a:lnSpc>
              <a:buClr>
                <a:srgbClr val="DE5250"/>
              </a:buClr>
              <a:buSzPct val="100000"/>
              <a:buFont typeface="+mj-lt"/>
              <a:buAutoNum type="arabicPeriod" startAt="11"/>
            </a:pPr>
            <a:r>
              <a:rPr lang="uk-UA" sz="18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Інтеграція метаданих університетських публікацій у відкриті платформи цитувань </a:t>
            </a:r>
            <a:br>
              <a:rPr lang="en-US" sz="18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8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sz="1800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Initiative</a:t>
            </a:r>
            <a:r>
              <a:rPr lang="uk-UA" sz="18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uk-UA" sz="18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Open</a:t>
            </a:r>
            <a:r>
              <a:rPr lang="uk-UA" sz="18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Citations</a:t>
            </a:r>
            <a:r>
              <a:rPr lang="uk-UA" sz="18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, I4OC).</a:t>
            </a:r>
          </a:p>
          <a:p>
            <a:pPr marL="342900" lvl="0" indent="-342900">
              <a:lnSpc>
                <a:spcPct val="115000"/>
              </a:lnSpc>
              <a:buClr>
                <a:srgbClr val="DE5250"/>
              </a:buClr>
              <a:buSzPct val="100000"/>
              <a:buFont typeface="+mj-lt"/>
              <a:buAutoNum type="arabicPeriod" startAt="11"/>
            </a:pPr>
            <a:r>
              <a:rPr lang="uk-UA" sz="18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Кількість поданих та успішно реалізованих грантових </a:t>
            </a:r>
            <a:r>
              <a:rPr lang="uk-UA" sz="1800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проєктів</a:t>
            </a:r>
            <a:r>
              <a:rPr lang="uk-UA" sz="18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з відкритої науки.</a:t>
            </a:r>
          </a:p>
          <a:p>
            <a:pPr marL="342900" lvl="0" indent="-342900">
              <a:lnSpc>
                <a:spcPct val="115000"/>
              </a:lnSpc>
              <a:buClr>
                <a:srgbClr val="DE5250"/>
              </a:buClr>
              <a:buSzPct val="100000"/>
              <a:buFont typeface="+mj-lt"/>
              <a:buAutoNum type="arabicPeriod" startAt="11"/>
            </a:pPr>
            <a:r>
              <a:rPr lang="uk-UA" sz="18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Кількість реалізованих громадянських наукових </a:t>
            </a:r>
            <a:r>
              <a:rPr lang="uk-UA" sz="1800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проєктів</a:t>
            </a:r>
            <a:r>
              <a:rPr lang="uk-UA" sz="18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: не менше одного пілотного </a:t>
            </a:r>
            <a:r>
              <a:rPr lang="uk-UA" sz="1800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проєкту</a:t>
            </a:r>
            <a:r>
              <a:rPr lang="uk-UA" sz="18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lnSpc>
                <a:spcPct val="115000"/>
              </a:lnSpc>
              <a:buClr>
                <a:srgbClr val="DE5250"/>
              </a:buClr>
              <a:buSzPct val="100000"/>
              <a:buFont typeface="+mj-lt"/>
              <a:buAutoNum type="arabicPeriod" startAt="11"/>
            </a:pPr>
            <a:r>
              <a:rPr lang="uk-UA" sz="18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Кількість консультацій, наданих бібліотекою щодо управління даними </a:t>
            </a:r>
            <a:br>
              <a:rPr lang="en-US" sz="18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8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та вибору журналів відкритого доступу.</a:t>
            </a:r>
          </a:p>
          <a:p>
            <a:pPr marL="342900" lvl="0" indent="-342900">
              <a:lnSpc>
                <a:spcPct val="115000"/>
              </a:lnSpc>
              <a:buClr>
                <a:srgbClr val="DE5250"/>
              </a:buClr>
              <a:buSzPct val="100000"/>
              <a:buFont typeface="+mj-lt"/>
              <a:buAutoNum type="arabicPeriod" startAt="11"/>
            </a:pPr>
            <a:r>
              <a:rPr lang="uk-UA" sz="18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Залучення університету до Української мережі відтворюваності.</a:t>
            </a:r>
          </a:p>
          <a:p>
            <a:pPr marL="342900" lvl="0" indent="-342900">
              <a:lnSpc>
                <a:spcPct val="115000"/>
              </a:lnSpc>
              <a:buClr>
                <a:srgbClr val="DE5250"/>
              </a:buClr>
              <a:buSzPct val="100000"/>
              <a:buFont typeface="+mj-lt"/>
              <a:buAutoNum type="arabicPeriod" startAt="11"/>
            </a:pPr>
            <a:r>
              <a:rPr lang="uk-UA" sz="18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Проведення всеукраїнського семінару з питань відтворюваності досліджень.</a:t>
            </a:r>
          </a:p>
          <a:p>
            <a:pPr marL="342900" lvl="0" indent="-342900">
              <a:lnSpc>
                <a:spcPct val="115000"/>
              </a:lnSpc>
              <a:buClr>
                <a:srgbClr val="DE5250"/>
              </a:buClr>
              <a:buSzPct val="100000"/>
              <a:buFont typeface="+mj-lt"/>
              <a:buAutoNum type="arabicPeriod" startAt="11"/>
            </a:pPr>
            <a:r>
              <a:rPr lang="uk-UA" sz="18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Розробка інструкцій щодо уникнення публікацій у хижацьких журналах.</a:t>
            </a: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Clr>
                <a:srgbClr val="DE5250"/>
              </a:buClr>
              <a:buSzPct val="100000"/>
              <a:buFont typeface="+mj-lt"/>
              <a:buAutoNum type="arabicPeriod" startAt="11"/>
            </a:pPr>
            <a:r>
              <a:rPr lang="uk-UA" sz="18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Зростання використання відкритого програмного забезпечення для аналізу даних.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EDE9980-582B-45F8-B407-1510E89195BC}"/>
              </a:ext>
            </a:extLst>
          </p:cNvPr>
          <p:cNvSpPr/>
          <p:nvPr/>
        </p:nvSpPr>
        <p:spPr>
          <a:xfrm>
            <a:off x="0" y="479506"/>
            <a:ext cx="895350" cy="478856"/>
          </a:xfrm>
          <a:prstGeom prst="rect">
            <a:avLst/>
          </a:prstGeom>
          <a:gradFill>
            <a:gsLst>
              <a:gs pos="0">
                <a:srgbClr val="EF7C4C"/>
              </a:gs>
              <a:gs pos="100000">
                <a:srgbClr val="D94A52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5B3F1B-751D-4D26-9AAC-F0B69A6666FD}"/>
              </a:ext>
            </a:extLst>
          </p:cNvPr>
          <p:cNvSpPr txBox="1"/>
          <p:nvPr/>
        </p:nvSpPr>
        <p:spPr>
          <a:xfrm>
            <a:off x="390526" y="488104"/>
            <a:ext cx="400049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effectLst/>
                <a:latin typeface="Rex-bold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uk-UA" sz="2400" dirty="0">
              <a:solidFill>
                <a:schemeClr val="bg1"/>
              </a:solidFill>
              <a:effectLst/>
              <a:latin typeface="Rex-bold" panose="02000000000000000000" pitchFamily="50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1A9498-FED2-4623-AD92-410BD6CA943D}"/>
              </a:ext>
            </a:extLst>
          </p:cNvPr>
          <p:cNvSpPr txBox="1"/>
          <p:nvPr/>
        </p:nvSpPr>
        <p:spPr>
          <a:xfrm>
            <a:off x="1052621" y="488104"/>
            <a:ext cx="8491429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ex-bold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Ключові показники ефективності (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ex-bold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KPIs)</a:t>
            </a:r>
            <a:endParaRPr lang="uk-UA" sz="2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Rex-bold" panose="02000000000000000000" pitchFamily="50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97A1AE94-F19A-4D3F-A553-C0277F75B1F2}"/>
              </a:ext>
            </a:extLst>
          </p:cNvPr>
          <p:cNvGrpSpPr/>
          <p:nvPr/>
        </p:nvGrpSpPr>
        <p:grpSpPr>
          <a:xfrm>
            <a:off x="-100011" y="6330462"/>
            <a:ext cx="12292011" cy="527538"/>
            <a:chOff x="-100011" y="6330462"/>
            <a:chExt cx="12292011" cy="527538"/>
          </a:xfrm>
        </p:grpSpPr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82F6720B-0884-46DA-B16A-21CC25CC675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94603"/>
              <a:ext cx="12192000" cy="0"/>
            </a:xfrm>
            <a:prstGeom prst="line">
              <a:avLst/>
            </a:prstGeom>
            <a:ln w="12700">
              <a:gradFill>
                <a:gsLst>
                  <a:gs pos="0">
                    <a:srgbClr val="EF7C4C"/>
                  </a:gs>
                  <a:gs pos="100000">
                    <a:srgbClr val="D94A52"/>
                  </a:gs>
                </a:gsLst>
                <a:lin ang="72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4BDF08EA-00E8-47E5-9C03-7ABB29A6E6D1}"/>
                </a:ext>
              </a:extLst>
            </p:cNvPr>
            <p:cNvSpPr/>
            <p:nvPr/>
          </p:nvSpPr>
          <p:spPr>
            <a:xfrm>
              <a:off x="10083801" y="6330462"/>
              <a:ext cx="1717672" cy="527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40D197F4-1B93-4880-A470-55201F83C2F7}"/>
                </a:ext>
              </a:extLst>
            </p:cNvPr>
            <p:cNvSpPr/>
            <p:nvPr/>
          </p:nvSpPr>
          <p:spPr>
            <a:xfrm>
              <a:off x="390527" y="6330462"/>
              <a:ext cx="3864950" cy="527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B7632AB-ADC4-498E-A0CE-77F71BCEE503}"/>
                </a:ext>
              </a:extLst>
            </p:cNvPr>
            <p:cNvSpPr txBox="1"/>
            <p:nvPr/>
          </p:nvSpPr>
          <p:spPr>
            <a:xfrm>
              <a:off x="-100011" y="6464063"/>
              <a:ext cx="4839065" cy="2639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600"/>
                </a:spcAft>
              </a:pPr>
              <a:r>
                <a:rPr lang="uk-UA" sz="1050" dirty="0">
                  <a:solidFill>
                    <a:srgbClr val="EF7C4C"/>
                  </a:solidFill>
                  <a:effectLst/>
                  <a:latin typeface="Rex-bold" panose="02000000000000000000" pitchFamily="50" charset="0"/>
                  <a:ea typeface="Arial" panose="020B0604020202020204" pitchFamily="34" charset="0"/>
                  <a:cs typeface="Arial" panose="020B0604020202020204" pitchFamily="34" charset="0"/>
                </a:rPr>
                <a:t>Дорожня карта впровадження стратегії розвитку відкритої науки</a:t>
              </a:r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39BC627-12DB-4FC8-94F3-15B0F32BC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07654" y="6375623"/>
              <a:ext cx="736669" cy="344589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A69BB85-C6D5-4F53-887E-113F873C7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48869" y="6359774"/>
              <a:ext cx="658712" cy="376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0765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DFBB44-08E3-427A-B05E-A9D88D9A7063}"/>
              </a:ext>
            </a:extLst>
          </p:cNvPr>
          <p:cNvSpPr txBox="1"/>
          <p:nvPr/>
        </p:nvSpPr>
        <p:spPr>
          <a:xfrm>
            <a:off x="466725" y="1383665"/>
            <a:ext cx="9934575" cy="4530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8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Проректор з наукової роботи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uk-UA" sz="18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Науково-дослідна частина (НДЧ)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uk-UA" sz="18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Завідувач аспірантури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uk-UA" sz="18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Комітет з етики наукових досліджень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uk-UA" sz="18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Підрозділ з питань трансферу технологій, інноваційної діяльності та інтелектуальної власності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uk-UA" sz="18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Робоча група з впровадження </a:t>
            </a:r>
            <a:r>
              <a:rPr lang="uk-UA" sz="1800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Open</a:t>
            </a:r>
            <a:r>
              <a:rPr lang="uk-UA" sz="18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Science</a:t>
            </a:r>
            <a:endParaRPr lang="uk-UA" sz="1800" u="none" strike="noStrike" dirty="0">
              <a:solidFill>
                <a:srgbClr val="0D0D0D"/>
              </a:solidFill>
              <a:effectLst/>
              <a:latin typeface="Roboto Condensed" panose="02000000000000000000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uk-UA" sz="18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Науково-дослідний інститут </a:t>
            </a:r>
            <a:r>
              <a:rPr lang="uk-UA" sz="1800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провідництва</a:t>
            </a:r>
            <a:r>
              <a:rPr lang="uk-UA" sz="18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в освіті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uk-UA" sz="18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Інформаційно-обчислювальний центр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uk-UA" sz="18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Бібліотека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uk-UA" sz="18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Заступники деканів з наукової роботи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uk-UA" sz="18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Завідувачі кафедр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uk-UA" sz="18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Керівники наукових </a:t>
            </a:r>
            <a:r>
              <a:rPr lang="uk-UA" sz="1800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проєктів</a:t>
            </a:r>
            <a:r>
              <a:rPr lang="uk-UA" sz="18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та науково-дослідних тем кафедр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uk-UA" sz="18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Відділ міжнародних </a:t>
            </a:r>
            <a:r>
              <a:rPr lang="uk-UA" sz="1800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зв’язків</a:t>
            </a:r>
            <a:endParaRPr lang="uk-UA" sz="1800" u="none" strike="noStrike" dirty="0">
              <a:solidFill>
                <a:srgbClr val="0D0D0D"/>
              </a:solidFill>
              <a:effectLst/>
              <a:latin typeface="Roboto Condensed" panose="02000000000000000000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8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Центр викладацької майстерності </a:t>
            </a:r>
            <a:r>
              <a:rPr lang="uk-UA" sz="1800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ArsDocendi</a:t>
            </a:r>
            <a:endParaRPr lang="uk-UA" sz="1800" u="none" strike="noStrike" dirty="0">
              <a:solidFill>
                <a:srgbClr val="0D0D0D"/>
              </a:solidFill>
              <a:effectLst/>
              <a:latin typeface="Roboto Condensed" panose="02000000000000000000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EDE9980-582B-45F8-B407-1510E89195BC}"/>
              </a:ext>
            </a:extLst>
          </p:cNvPr>
          <p:cNvSpPr/>
          <p:nvPr/>
        </p:nvSpPr>
        <p:spPr>
          <a:xfrm>
            <a:off x="0" y="479506"/>
            <a:ext cx="895350" cy="478856"/>
          </a:xfrm>
          <a:prstGeom prst="rect">
            <a:avLst/>
          </a:prstGeom>
          <a:gradFill>
            <a:gsLst>
              <a:gs pos="0">
                <a:srgbClr val="EF7C4C"/>
              </a:gs>
              <a:gs pos="100000">
                <a:srgbClr val="D94A52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5B3F1B-751D-4D26-9AAC-F0B69A6666FD}"/>
              </a:ext>
            </a:extLst>
          </p:cNvPr>
          <p:cNvSpPr txBox="1"/>
          <p:nvPr/>
        </p:nvSpPr>
        <p:spPr>
          <a:xfrm>
            <a:off x="390526" y="488104"/>
            <a:ext cx="400049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effectLst/>
                <a:latin typeface="Rex-bold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uk-UA" sz="2400" dirty="0">
              <a:solidFill>
                <a:schemeClr val="bg1"/>
              </a:solidFill>
              <a:effectLst/>
              <a:latin typeface="Rex-bold" panose="02000000000000000000" pitchFamily="50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1A9498-FED2-4623-AD92-410BD6CA943D}"/>
              </a:ext>
            </a:extLst>
          </p:cNvPr>
          <p:cNvSpPr txBox="1"/>
          <p:nvPr/>
        </p:nvSpPr>
        <p:spPr>
          <a:xfrm>
            <a:off x="1052621" y="488104"/>
            <a:ext cx="9472504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ex-bold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Відповідальні за впровадження концепції розвитку відкритої науки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97A1AE94-F19A-4D3F-A553-C0277F75B1F2}"/>
              </a:ext>
            </a:extLst>
          </p:cNvPr>
          <p:cNvGrpSpPr/>
          <p:nvPr/>
        </p:nvGrpSpPr>
        <p:grpSpPr>
          <a:xfrm>
            <a:off x="-100011" y="6330462"/>
            <a:ext cx="12292011" cy="527538"/>
            <a:chOff x="-100011" y="6330462"/>
            <a:chExt cx="12292011" cy="527538"/>
          </a:xfrm>
        </p:grpSpPr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82F6720B-0884-46DA-B16A-21CC25CC675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94603"/>
              <a:ext cx="12192000" cy="0"/>
            </a:xfrm>
            <a:prstGeom prst="line">
              <a:avLst/>
            </a:prstGeom>
            <a:ln w="12700">
              <a:gradFill>
                <a:gsLst>
                  <a:gs pos="0">
                    <a:srgbClr val="EF7C4C"/>
                  </a:gs>
                  <a:gs pos="100000">
                    <a:srgbClr val="D94A52"/>
                  </a:gs>
                </a:gsLst>
                <a:lin ang="72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4BDF08EA-00E8-47E5-9C03-7ABB29A6E6D1}"/>
                </a:ext>
              </a:extLst>
            </p:cNvPr>
            <p:cNvSpPr/>
            <p:nvPr/>
          </p:nvSpPr>
          <p:spPr>
            <a:xfrm>
              <a:off x="10083801" y="6330462"/>
              <a:ext cx="1717672" cy="527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40D197F4-1B93-4880-A470-55201F83C2F7}"/>
                </a:ext>
              </a:extLst>
            </p:cNvPr>
            <p:cNvSpPr/>
            <p:nvPr/>
          </p:nvSpPr>
          <p:spPr>
            <a:xfrm>
              <a:off x="390527" y="6330462"/>
              <a:ext cx="3864950" cy="527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B7632AB-ADC4-498E-A0CE-77F71BCEE503}"/>
                </a:ext>
              </a:extLst>
            </p:cNvPr>
            <p:cNvSpPr txBox="1"/>
            <p:nvPr/>
          </p:nvSpPr>
          <p:spPr>
            <a:xfrm>
              <a:off x="-100011" y="6464063"/>
              <a:ext cx="4839065" cy="2639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600"/>
                </a:spcAft>
              </a:pPr>
              <a:r>
                <a:rPr lang="uk-UA" sz="1050" dirty="0">
                  <a:solidFill>
                    <a:srgbClr val="EF7C4C"/>
                  </a:solidFill>
                  <a:effectLst/>
                  <a:latin typeface="Rex-bold" panose="02000000000000000000" pitchFamily="50" charset="0"/>
                  <a:ea typeface="Arial" panose="020B0604020202020204" pitchFamily="34" charset="0"/>
                  <a:cs typeface="Arial" panose="020B0604020202020204" pitchFamily="34" charset="0"/>
                </a:rPr>
                <a:t>Дорожня карта впровадження стратегії розвитку відкритої науки</a:t>
              </a:r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39BC627-12DB-4FC8-94F3-15B0F32BC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07654" y="6375623"/>
              <a:ext cx="736669" cy="344589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A69BB85-C6D5-4F53-887E-113F873C7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48869" y="6359774"/>
              <a:ext cx="658712" cy="376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42234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DFBB44-08E3-427A-B05E-A9D88D9A7063}"/>
              </a:ext>
            </a:extLst>
          </p:cNvPr>
          <p:cNvSpPr txBox="1"/>
          <p:nvPr/>
        </p:nvSpPr>
        <p:spPr>
          <a:xfrm>
            <a:off x="466725" y="1360087"/>
            <a:ext cx="9934575" cy="4693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uk-UA" sz="145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Щорічні звіти про прогрес впровадження відкритої науки, опубліковані на офіційному </a:t>
            </a:r>
            <a:r>
              <a:rPr lang="uk-UA" sz="1450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вебсайті</a:t>
            </a:r>
            <a:r>
              <a:rPr lang="uk-UA" sz="145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університету.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uk-UA" sz="145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Оцінка відповідності принципам FAIR та CARE через регулярні незалежні аудити.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uk-UA" sz="145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Інтеграція показників відкритої науки у щорічні звіти про наукову діяльність університету.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uk-UA" sz="145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Моніторинг рівня участі дослідників у практиках відкритої науки, включаючи використання препринтів, </a:t>
            </a:r>
            <a:br>
              <a:rPr lang="en-US" sz="145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50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репозитаріїв</a:t>
            </a:r>
            <a:r>
              <a:rPr lang="uk-UA" sz="145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та відкритих журналів.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uk-UA" sz="145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Регулярні опитування дослідників та викладачів для оцінки ефективності навчальних заходів та підтримки </a:t>
            </a:r>
            <a:br>
              <a:rPr lang="en-US" sz="145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5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з боку університету.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uk-UA" sz="145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Удосконалення рейтингової системи з урахуванням показників відкритої науки, таких як відкриті дані </a:t>
            </a:r>
            <a:br>
              <a:rPr lang="en-US" sz="145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5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та відкриті рецензії.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uk-UA" sz="145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Моніторинг кількості поданих та успішно реалізованих грантових </a:t>
            </a:r>
            <a:r>
              <a:rPr lang="uk-UA" sz="1450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проєктів</a:t>
            </a:r>
            <a:r>
              <a:rPr lang="uk-UA" sz="145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, що відповідають принципам відкритої науки.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uk-UA" sz="145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Відстеження активності у громадянських наукових </a:t>
            </a:r>
            <a:r>
              <a:rPr lang="uk-UA" sz="1450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проєктах</a:t>
            </a:r>
            <a:r>
              <a:rPr lang="uk-UA" sz="145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, включаючи кількість залучених учасників </a:t>
            </a:r>
            <a:br>
              <a:rPr lang="en-US" sz="145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5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та реалізованих пілотних ініціатив.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uk-UA" sz="145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Аналіз доступності та індексації університетських журналів, включаючи аудит </a:t>
            </a:r>
            <a:r>
              <a:rPr lang="uk-UA" sz="1450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вебсайтів</a:t>
            </a:r>
            <a:r>
              <a:rPr lang="uk-UA" sz="145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та відповідність вимогам DOAJ.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uk-UA" sz="145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Контроль за дотриманням видавничої політики університету та регулярний перегляд рекомендацій для авторів.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uk-UA" sz="145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Моніторинг ефективності цифрових інструментів для управління даними, препринтами та результатами досліджень.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uk-UA" sz="145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Проведення внутрішніх та зовнішніх аудитів для оцінки якості та прозорості впровадження відкритої науки.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uk-UA" sz="145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Популяризація результатів через участь у наукових форумах, конференціях та семінарах.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uk-UA" sz="145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Координація робочою групою з впровадження </a:t>
            </a:r>
            <a:r>
              <a:rPr lang="uk-UA" sz="1450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Open</a:t>
            </a:r>
            <a:r>
              <a:rPr lang="uk-UA" sz="145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50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uk-UA" sz="145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процесів моніторингу та складання аналітичних звітів.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EDE9980-582B-45F8-B407-1510E89195BC}"/>
              </a:ext>
            </a:extLst>
          </p:cNvPr>
          <p:cNvSpPr/>
          <p:nvPr/>
        </p:nvSpPr>
        <p:spPr>
          <a:xfrm>
            <a:off x="0" y="479506"/>
            <a:ext cx="895350" cy="478856"/>
          </a:xfrm>
          <a:prstGeom prst="rect">
            <a:avLst/>
          </a:prstGeom>
          <a:gradFill>
            <a:gsLst>
              <a:gs pos="0">
                <a:srgbClr val="EF7C4C"/>
              </a:gs>
              <a:gs pos="100000">
                <a:srgbClr val="D94A52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5B3F1B-751D-4D26-9AAC-F0B69A6666FD}"/>
              </a:ext>
            </a:extLst>
          </p:cNvPr>
          <p:cNvSpPr txBox="1"/>
          <p:nvPr/>
        </p:nvSpPr>
        <p:spPr>
          <a:xfrm>
            <a:off x="390526" y="488104"/>
            <a:ext cx="400049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effectLst/>
                <a:latin typeface="Rex-bold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uk-UA" sz="2400" dirty="0">
              <a:solidFill>
                <a:schemeClr val="bg1"/>
              </a:solidFill>
              <a:effectLst/>
              <a:latin typeface="Rex-bold" panose="02000000000000000000" pitchFamily="50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1A9498-FED2-4623-AD92-410BD6CA943D}"/>
              </a:ext>
            </a:extLst>
          </p:cNvPr>
          <p:cNvSpPr txBox="1"/>
          <p:nvPr/>
        </p:nvSpPr>
        <p:spPr>
          <a:xfrm>
            <a:off x="1052621" y="488104"/>
            <a:ext cx="9472504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ex-bold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Механізми моніторингу та звітності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97A1AE94-F19A-4D3F-A553-C0277F75B1F2}"/>
              </a:ext>
            </a:extLst>
          </p:cNvPr>
          <p:cNvGrpSpPr/>
          <p:nvPr/>
        </p:nvGrpSpPr>
        <p:grpSpPr>
          <a:xfrm>
            <a:off x="-100011" y="6330462"/>
            <a:ext cx="12292011" cy="527538"/>
            <a:chOff x="-100011" y="6330462"/>
            <a:chExt cx="12292011" cy="527538"/>
          </a:xfrm>
        </p:grpSpPr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82F6720B-0884-46DA-B16A-21CC25CC675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94603"/>
              <a:ext cx="12192000" cy="0"/>
            </a:xfrm>
            <a:prstGeom prst="line">
              <a:avLst/>
            </a:prstGeom>
            <a:ln w="12700">
              <a:gradFill>
                <a:gsLst>
                  <a:gs pos="0">
                    <a:srgbClr val="EF7C4C"/>
                  </a:gs>
                  <a:gs pos="100000">
                    <a:srgbClr val="D94A52"/>
                  </a:gs>
                </a:gsLst>
                <a:lin ang="72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4BDF08EA-00E8-47E5-9C03-7ABB29A6E6D1}"/>
                </a:ext>
              </a:extLst>
            </p:cNvPr>
            <p:cNvSpPr/>
            <p:nvPr/>
          </p:nvSpPr>
          <p:spPr>
            <a:xfrm>
              <a:off x="10083801" y="6330462"/>
              <a:ext cx="1717672" cy="527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40D197F4-1B93-4880-A470-55201F83C2F7}"/>
                </a:ext>
              </a:extLst>
            </p:cNvPr>
            <p:cNvSpPr/>
            <p:nvPr/>
          </p:nvSpPr>
          <p:spPr>
            <a:xfrm>
              <a:off x="390527" y="6330462"/>
              <a:ext cx="3864950" cy="527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B7632AB-ADC4-498E-A0CE-77F71BCEE503}"/>
                </a:ext>
              </a:extLst>
            </p:cNvPr>
            <p:cNvSpPr txBox="1"/>
            <p:nvPr/>
          </p:nvSpPr>
          <p:spPr>
            <a:xfrm>
              <a:off x="-100011" y="6464063"/>
              <a:ext cx="4839065" cy="2639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600"/>
                </a:spcAft>
              </a:pPr>
              <a:r>
                <a:rPr lang="uk-UA" sz="1050" dirty="0">
                  <a:solidFill>
                    <a:srgbClr val="EF7C4C"/>
                  </a:solidFill>
                  <a:effectLst/>
                  <a:latin typeface="Rex-bold" panose="02000000000000000000" pitchFamily="50" charset="0"/>
                  <a:ea typeface="Arial" panose="020B0604020202020204" pitchFamily="34" charset="0"/>
                  <a:cs typeface="Arial" panose="020B0604020202020204" pitchFamily="34" charset="0"/>
                </a:rPr>
                <a:t>Дорожня карта впровадження стратегії розвитку відкритої науки</a:t>
              </a:r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39BC627-12DB-4FC8-94F3-15B0F32BC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07654" y="6375623"/>
              <a:ext cx="736669" cy="344589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A69BB85-C6D5-4F53-887E-113F873C7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48869" y="6359774"/>
              <a:ext cx="658712" cy="376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24783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DFBB44-08E3-427A-B05E-A9D88D9A7063}"/>
              </a:ext>
            </a:extLst>
          </p:cNvPr>
          <p:cNvSpPr txBox="1"/>
          <p:nvPr/>
        </p:nvSpPr>
        <p:spPr>
          <a:xfrm>
            <a:off x="466725" y="1810005"/>
            <a:ext cx="9934575" cy="2197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uk-UA" sz="15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Фахівці з інформаційних технологій (ІТ-спеціалісти).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uk-UA" sz="15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Фахівці з управління дослідницькими даними (</a:t>
            </a:r>
            <a:r>
              <a:rPr lang="uk-UA" sz="1500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uk-UA" sz="15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500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Stewards</a:t>
            </a:r>
            <a:r>
              <a:rPr lang="uk-UA" sz="15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uk-UA" sz="15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Експерти з питань відкритої науки та цифрових інструментів.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uk-UA" sz="15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Редактори наукових журналів.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uk-UA" sz="15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Координатор міжнародної діяльності.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uk-UA" sz="15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Консультанти з управління даними та вибору журналів відкритого доступу.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uk-UA" sz="15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Викладачі та науковці, залучені до впровадження політик відкритої науки.</a:t>
            </a:r>
            <a:endParaRPr lang="en-US" sz="1500" dirty="0">
              <a:solidFill>
                <a:srgbClr val="0D0D0D"/>
              </a:solidFill>
              <a:effectLst/>
              <a:latin typeface="Roboto Condensed" panose="02000000000000000000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buBlip>
                <a:blip r:embed="rId2"/>
              </a:buBlip>
            </a:pPr>
            <a:r>
              <a:rPr lang="uk-UA" sz="15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Адміністративний персонал для підтримки організаційних процесів.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EDE9980-582B-45F8-B407-1510E89195BC}"/>
              </a:ext>
            </a:extLst>
          </p:cNvPr>
          <p:cNvSpPr/>
          <p:nvPr/>
        </p:nvSpPr>
        <p:spPr>
          <a:xfrm>
            <a:off x="0" y="479506"/>
            <a:ext cx="895350" cy="478856"/>
          </a:xfrm>
          <a:prstGeom prst="rect">
            <a:avLst/>
          </a:prstGeom>
          <a:gradFill>
            <a:gsLst>
              <a:gs pos="0">
                <a:srgbClr val="EF7C4C"/>
              </a:gs>
              <a:gs pos="100000">
                <a:srgbClr val="D94A52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5B3F1B-751D-4D26-9AAC-F0B69A6666FD}"/>
              </a:ext>
            </a:extLst>
          </p:cNvPr>
          <p:cNvSpPr txBox="1"/>
          <p:nvPr/>
        </p:nvSpPr>
        <p:spPr>
          <a:xfrm>
            <a:off x="390526" y="488104"/>
            <a:ext cx="400049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effectLst/>
                <a:latin typeface="Rex-bold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uk-UA" sz="2400" dirty="0">
              <a:solidFill>
                <a:schemeClr val="bg1"/>
              </a:solidFill>
              <a:effectLst/>
              <a:latin typeface="Rex-bold" panose="02000000000000000000" pitchFamily="50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1A9498-FED2-4623-AD92-410BD6CA943D}"/>
              </a:ext>
            </a:extLst>
          </p:cNvPr>
          <p:cNvSpPr txBox="1"/>
          <p:nvPr/>
        </p:nvSpPr>
        <p:spPr>
          <a:xfrm>
            <a:off x="1052621" y="488104"/>
            <a:ext cx="9472504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ex-bold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Ресурси для впровадження концепції розвитку відкритої науки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97A1AE94-F19A-4D3F-A553-C0277F75B1F2}"/>
              </a:ext>
            </a:extLst>
          </p:cNvPr>
          <p:cNvGrpSpPr/>
          <p:nvPr/>
        </p:nvGrpSpPr>
        <p:grpSpPr>
          <a:xfrm>
            <a:off x="-100011" y="6330462"/>
            <a:ext cx="12292011" cy="527538"/>
            <a:chOff x="-100011" y="6330462"/>
            <a:chExt cx="12292011" cy="527538"/>
          </a:xfrm>
        </p:grpSpPr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82F6720B-0884-46DA-B16A-21CC25CC675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94603"/>
              <a:ext cx="12192000" cy="0"/>
            </a:xfrm>
            <a:prstGeom prst="line">
              <a:avLst/>
            </a:prstGeom>
            <a:ln w="12700">
              <a:gradFill>
                <a:gsLst>
                  <a:gs pos="0">
                    <a:srgbClr val="EF7C4C"/>
                  </a:gs>
                  <a:gs pos="100000">
                    <a:srgbClr val="D94A52"/>
                  </a:gs>
                </a:gsLst>
                <a:lin ang="72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4BDF08EA-00E8-47E5-9C03-7ABB29A6E6D1}"/>
                </a:ext>
              </a:extLst>
            </p:cNvPr>
            <p:cNvSpPr/>
            <p:nvPr/>
          </p:nvSpPr>
          <p:spPr>
            <a:xfrm>
              <a:off x="10083801" y="6330462"/>
              <a:ext cx="1717672" cy="527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40D197F4-1B93-4880-A470-55201F83C2F7}"/>
                </a:ext>
              </a:extLst>
            </p:cNvPr>
            <p:cNvSpPr/>
            <p:nvPr/>
          </p:nvSpPr>
          <p:spPr>
            <a:xfrm>
              <a:off x="390527" y="6330462"/>
              <a:ext cx="3864950" cy="527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B7632AB-ADC4-498E-A0CE-77F71BCEE503}"/>
                </a:ext>
              </a:extLst>
            </p:cNvPr>
            <p:cNvSpPr txBox="1"/>
            <p:nvPr/>
          </p:nvSpPr>
          <p:spPr>
            <a:xfrm>
              <a:off x="-100011" y="6464063"/>
              <a:ext cx="4839065" cy="2639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600"/>
                </a:spcAft>
              </a:pPr>
              <a:r>
                <a:rPr lang="uk-UA" sz="1050" dirty="0">
                  <a:solidFill>
                    <a:srgbClr val="EF7C4C"/>
                  </a:solidFill>
                  <a:effectLst/>
                  <a:latin typeface="Rex-bold" panose="02000000000000000000" pitchFamily="50" charset="0"/>
                  <a:ea typeface="Arial" panose="020B0604020202020204" pitchFamily="34" charset="0"/>
                  <a:cs typeface="Arial" panose="020B0604020202020204" pitchFamily="34" charset="0"/>
                </a:rPr>
                <a:t>Дорожня карта впровадження стратегії розвитку відкритої науки</a:t>
              </a:r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39BC627-12DB-4FC8-94F3-15B0F32BC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07654" y="6375623"/>
              <a:ext cx="736669" cy="344589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A69BB85-C6D5-4F53-887E-113F873C7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48869" y="6359774"/>
              <a:ext cx="658712" cy="376287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E999A91-87ED-4D99-915C-828147676C32}"/>
              </a:ext>
            </a:extLst>
          </p:cNvPr>
          <p:cNvSpPr txBox="1"/>
          <p:nvPr/>
        </p:nvSpPr>
        <p:spPr>
          <a:xfrm>
            <a:off x="447674" y="1421577"/>
            <a:ext cx="9692567" cy="339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1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</a:rPr>
              <a:t>Кадрові ресурси:</a:t>
            </a:r>
            <a:endParaRPr lang="uk-UA" sz="1500" b="1" dirty="0">
              <a:solidFill>
                <a:srgbClr val="434343"/>
              </a:solidFill>
              <a:effectLst/>
              <a:latin typeface="Roboto Condensed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A5BBC8-530C-4E5F-B4F4-3D252C8C72E5}"/>
              </a:ext>
            </a:extLst>
          </p:cNvPr>
          <p:cNvSpPr txBox="1"/>
          <p:nvPr/>
        </p:nvSpPr>
        <p:spPr>
          <a:xfrm>
            <a:off x="466725" y="4647388"/>
            <a:ext cx="9934575" cy="1135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uk-UA" sz="15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Залучення грантових коштів для реалізації </a:t>
            </a:r>
            <a:r>
              <a:rPr lang="uk-UA" sz="1500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проєктів</a:t>
            </a:r>
            <a:r>
              <a:rPr lang="uk-UA" sz="15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відкритої науки.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uk-UA" sz="15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Отримання фінансування за договорами про науково-дослідні роботи.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uk-UA" sz="15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Гнучка система преміювання за активну участь у впровадженні принципів відкритої науки.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uk-UA" sz="15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Інвестиції у розвиток цифрової інфраструктури для підтримки відкритих даних і публікацій.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788747-893E-4DB0-8CB4-1377EADCA6A4}"/>
              </a:ext>
            </a:extLst>
          </p:cNvPr>
          <p:cNvSpPr txBox="1"/>
          <p:nvPr/>
        </p:nvSpPr>
        <p:spPr>
          <a:xfrm>
            <a:off x="447674" y="4258960"/>
            <a:ext cx="9692567" cy="339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1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</a:rPr>
              <a:t>Фінансові ресурси:</a:t>
            </a:r>
            <a:endParaRPr lang="uk-UA" sz="1500" b="1" dirty="0">
              <a:solidFill>
                <a:srgbClr val="434343"/>
              </a:solidFill>
              <a:effectLst/>
              <a:latin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53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9C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0268D0A-6600-46EA-8EB3-381EF5733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5E32D1-4E1D-47C6-BC26-AE2F384AC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169" y="365125"/>
            <a:ext cx="10515600" cy="1325563"/>
          </a:xfrm>
        </p:spPr>
        <p:txBody>
          <a:bodyPr anchor="t">
            <a:normAutofit/>
          </a:bodyPr>
          <a:lstStyle/>
          <a:p>
            <a:r>
              <a:rPr lang="uk-UA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Політика складається з трьох розділів, </a:t>
            </a:r>
            <a:b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uk-UA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що доповнюють один одного: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0ADE65-DF53-48D6-A3A2-414CA549B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697" y="1936464"/>
            <a:ext cx="6667500" cy="69963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3600"/>
              </a:spcBef>
              <a:buNone/>
            </a:pP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Rex-bold" panose="02000000000000000000" pitchFamily="50" charset="0"/>
                <a:cs typeface="Segoe UI Semibold" panose="020B0702040204020203" pitchFamily="34" charset="0"/>
              </a:rPr>
              <a:t>Стратегія розвитку відкритої науки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1800751F-BA0F-4FBF-997F-BBF06F4350AC}"/>
              </a:ext>
            </a:extLst>
          </p:cNvPr>
          <p:cNvGrpSpPr/>
          <p:nvPr/>
        </p:nvGrpSpPr>
        <p:grpSpPr>
          <a:xfrm>
            <a:off x="1400872" y="2058701"/>
            <a:ext cx="638175" cy="638175"/>
            <a:chOff x="7696200" y="3295650"/>
            <a:chExt cx="1400172" cy="1400172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195B4A10-A5E0-4FC7-BD09-20E44D82A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696200" y="3295650"/>
              <a:ext cx="1400172" cy="1400172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63DF667-81D0-4AF5-A1DA-43D06C46FD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9549" y="3428999"/>
              <a:ext cx="1133475" cy="1133475"/>
            </a:xfrm>
            <a:prstGeom prst="rect">
              <a:avLst/>
            </a:prstGeom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65FACDF3-B3AC-4003-B002-175C07079774}"/>
              </a:ext>
            </a:extLst>
          </p:cNvPr>
          <p:cNvGrpSpPr/>
          <p:nvPr/>
        </p:nvGrpSpPr>
        <p:grpSpPr>
          <a:xfrm>
            <a:off x="1400872" y="3389920"/>
            <a:ext cx="638175" cy="638175"/>
            <a:chOff x="7696200" y="5229225"/>
            <a:chExt cx="1400172" cy="1400172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B79DCE1A-CA87-4617-99EA-C69EE5B23C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696200" y="5229225"/>
              <a:ext cx="1400172" cy="1400172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C4B1D60-99F7-47FE-8B8E-7864F893D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29549" y="5362574"/>
              <a:ext cx="1133475" cy="1133475"/>
            </a:xfrm>
            <a:prstGeom prst="rect">
              <a:avLst/>
            </a:prstGeom>
          </p:spPr>
        </p:pic>
      </p:grp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87A834C-1B90-4D9F-AAE9-723572E81533}"/>
              </a:ext>
            </a:extLst>
          </p:cNvPr>
          <p:cNvCxnSpPr>
            <a:cxnSpLocks/>
          </p:cNvCxnSpPr>
          <p:nvPr/>
        </p:nvCxnSpPr>
        <p:spPr>
          <a:xfrm>
            <a:off x="553147" y="3196578"/>
            <a:ext cx="7560000" cy="0"/>
          </a:xfrm>
          <a:prstGeom prst="line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0BDBA9A-C316-4099-A53D-0E60B06F9844}"/>
              </a:ext>
            </a:extLst>
          </p:cNvPr>
          <p:cNvGrpSpPr/>
          <p:nvPr/>
        </p:nvGrpSpPr>
        <p:grpSpPr>
          <a:xfrm>
            <a:off x="1400872" y="4800862"/>
            <a:ext cx="638175" cy="638175"/>
            <a:chOff x="7696200" y="3295650"/>
            <a:chExt cx="1400172" cy="1400172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427C021E-0F3E-40F6-B626-E9FF6281A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696200" y="3295650"/>
              <a:ext cx="1400172" cy="1400172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458300E2-184A-4529-828C-260E5743E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29548" y="3428998"/>
              <a:ext cx="1133475" cy="1133475"/>
            </a:xfrm>
            <a:prstGeom prst="rect">
              <a:avLst/>
            </a:prstGeom>
          </p:spPr>
        </p:pic>
      </p:grpSp>
      <p:sp>
        <p:nvSpPr>
          <p:cNvPr id="16" name="Объект 2">
            <a:extLst>
              <a:ext uri="{FF2B5EF4-FFF2-40B4-BE49-F238E27FC236}">
                <a16:creationId xmlns:a16="http://schemas.microsoft.com/office/drawing/2014/main" id="{8B059502-37C0-4EC5-9443-942DD896381C}"/>
              </a:ext>
            </a:extLst>
          </p:cNvPr>
          <p:cNvSpPr txBox="1">
            <a:spLocks/>
          </p:cNvSpPr>
          <p:nvPr/>
        </p:nvSpPr>
        <p:spPr>
          <a:xfrm>
            <a:off x="2286697" y="2367919"/>
            <a:ext cx="5800099" cy="699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600"/>
              </a:spcBef>
              <a:buFont typeface="Arial" panose="020B0604020202020204" pitchFamily="34" charset="0"/>
              <a:buNone/>
            </a:pPr>
            <a:r>
              <a:rPr lang="uk-UA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визначає місію, </a:t>
            </a:r>
            <a:r>
              <a:rPr lang="uk-UA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візію</a:t>
            </a:r>
            <a:r>
              <a:rPr lang="uk-UA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стратегічні цілі та основні </a:t>
            </a:r>
            <a:b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uk-UA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принципи впровадження відкритої науки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88A26065-294F-40F3-88AF-68EA81AA5D12}"/>
              </a:ext>
            </a:extLst>
          </p:cNvPr>
          <p:cNvSpPr txBox="1">
            <a:spLocks/>
          </p:cNvSpPr>
          <p:nvPr/>
        </p:nvSpPr>
        <p:spPr>
          <a:xfrm>
            <a:off x="2286697" y="3328462"/>
            <a:ext cx="6667500" cy="699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600"/>
              </a:spcBef>
              <a:buFont typeface="Arial" panose="020B0604020202020204" pitchFamily="34" charset="0"/>
              <a:buNone/>
            </a:pP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Rex-bold" panose="02000000000000000000" pitchFamily="50" charset="0"/>
                <a:cs typeface="Segoe UI Semibold" panose="020B0702040204020203" pitchFamily="34" charset="0"/>
              </a:rPr>
              <a:t>Дорожня карта реалізації політики 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B4B54F8F-80F6-4A38-86DE-3DE1855E3735}"/>
              </a:ext>
            </a:extLst>
          </p:cNvPr>
          <p:cNvSpPr txBox="1">
            <a:spLocks/>
          </p:cNvSpPr>
          <p:nvPr/>
        </p:nvSpPr>
        <p:spPr>
          <a:xfrm>
            <a:off x="2286697" y="3759917"/>
            <a:ext cx="6047749" cy="699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600"/>
              </a:spcBef>
              <a:buFont typeface="Arial" panose="020B0604020202020204" pitchFamily="34" charset="0"/>
              <a:buNone/>
            </a:pPr>
            <a:r>
              <a:rPr lang="uk-UA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описує конкретні етапи, завдання, ключові показники </a:t>
            </a:r>
            <a:b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uk-UA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ефективності (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KPIs), </a:t>
            </a:r>
            <a:r>
              <a:rPr lang="uk-UA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ресурси та механізми моніторингу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FEC5686D-079F-479D-AD3C-2C438B466BE6}"/>
              </a:ext>
            </a:extLst>
          </p:cNvPr>
          <p:cNvCxnSpPr>
            <a:cxnSpLocks/>
          </p:cNvCxnSpPr>
          <p:nvPr/>
        </p:nvCxnSpPr>
        <p:spPr>
          <a:xfrm>
            <a:off x="553147" y="4603347"/>
            <a:ext cx="7560000" cy="0"/>
          </a:xfrm>
          <a:prstGeom prst="line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бъект 2">
            <a:extLst>
              <a:ext uri="{FF2B5EF4-FFF2-40B4-BE49-F238E27FC236}">
                <a16:creationId xmlns:a16="http://schemas.microsoft.com/office/drawing/2014/main" id="{342E3347-428E-45FC-B77B-9BA640E74DF8}"/>
              </a:ext>
            </a:extLst>
          </p:cNvPr>
          <p:cNvSpPr txBox="1">
            <a:spLocks/>
          </p:cNvSpPr>
          <p:nvPr/>
        </p:nvSpPr>
        <p:spPr>
          <a:xfrm>
            <a:off x="2286697" y="4739404"/>
            <a:ext cx="6667500" cy="699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600"/>
              </a:spcBef>
              <a:buFont typeface="Arial" panose="020B0604020202020204" pitchFamily="34" charset="0"/>
              <a:buNone/>
            </a:pP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Rex-bold" panose="02000000000000000000" pitchFamily="50" charset="0"/>
                <a:cs typeface="Segoe UI Semibold" panose="020B0702040204020203" pitchFamily="34" charset="0"/>
              </a:rPr>
              <a:t>Перспективний план дій </a:t>
            </a:r>
          </a:p>
        </p:txBody>
      </p:sp>
      <p:sp>
        <p:nvSpPr>
          <p:cNvPr id="26" name="Объект 2">
            <a:extLst>
              <a:ext uri="{FF2B5EF4-FFF2-40B4-BE49-F238E27FC236}">
                <a16:creationId xmlns:a16="http://schemas.microsoft.com/office/drawing/2014/main" id="{B028B57F-D39B-4A23-A52B-45D6E6B3F180}"/>
              </a:ext>
            </a:extLst>
          </p:cNvPr>
          <p:cNvSpPr txBox="1">
            <a:spLocks/>
          </p:cNvSpPr>
          <p:nvPr/>
        </p:nvSpPr>
        <p:spPr>
          <a:xfrm>
            <a:off x="2286697" y="5170859"/>
            <a:ext cx="5826449" cy="699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600"/>
              </a:spcBef>
              <a:buFont typeface="Arial" panose="020B0604020202020204" pitchFamily="34" charset="0"/>
              <a:buNone/>
            </a:pPr>
            <a:r>
              <a:rPr lang="uk-UA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деталізує короткострокові заходи, які необхідно </a:t>
            </a:r>
            <a:b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uk-UA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виконати для досягнення визначених цілей</a:t>
            </a:r>
          </a:p>
        </p:txBody>
      </p:sp>
      <p:sp>
        <p:nvSpPr>
          <p:cNvPr id="31" name="Объект 2">
            <a:extLst>
              <a:ext uri="{FF2B5EF4-FFF2-40B4-BE49-F238E27FC236}">
                <a16:creationId xmlns:a16="http://schemas.microsoft.com/office/drawing/2014/main" id="{215A4BE7-513A-4667-A740-9F088E4638BB}"/>
              </a:ext>
            </a:extLst>
          </p:cNvPr>
          <p:cNvSpPr txBox="1">
            <a:spLocks/>
          </p:cNvSpPr>
          <p:nvPr/>
        </p:nvSpPr>
        <p:spPr>
          <a:xfrm>
            <a:off x="484274" y="1936464"/>
            <a:ext cx="916598" cy="699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60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  <a:endParaRPr lang="uk-UA" sz="2400" dirty="0">
              <a:solidFill>
                <a:schemeClr val="tx1">
                  <a:lumMod val="95000"/>
                  <a:lumOff val="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2" name="Объект 2">
            <a:extLst>
              <a:ext uri="{FF2B5EF4-FFF2-40B4-BE49-F238E27FC236}">
                <a16:creationId xmlns:a16="http://schemas.microsoft.com/office/drawing/2014/main" id="{F873A6DE-CA0C-4C8C-9498-A36A4BC196C0}"/>
              </a:ext>
            </a:extLst>
          </p:cNvPr>
          <p:cNvSpPr txBox="1">
            <a:spLocks/>
          </p:cNvSpPr>
          <p:nvPr/>
        </p:nvSpPr>
        <p:spPr>
          <a:xfrm>
            <a:off x="484274" y="3328462"/>
            <a:ext cx="916598" cy="699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60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  <a:endParaRPr lang="uk-UA" sz="2400" dirty="0">
              <a:solidFill>
                <a:schemeClr val="tx1">
                  <a:lumMod val="95000"/>
                  <a:lumOff val="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id="{8FE9A497-0B3A-47AD-B9D1-3201A2EA4C43}"/>
              </a:ext>
            </a:extLst>
          </p:cNvPr>
          <p:cNvSpPr txBox="1">
            <a:spLocks/>
          </p:cNvSpPr>
          <p:nvPr/>
        </p:nvSpPr>
        <p:spPr>
          <a:xfrm>
            <a:off x="484274" y="4739404"/>
            <a:ext cx="898281" cy="699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60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  <a:endParaRPr lang="uk-UA" sz="2400" dirty="0">
              <a:solidFill>
                <a:schemeClr val="tx1">
                  <a:lumMod val="95000"/>
                  <a:lumOff val="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5220F91F-CD5C-4EC4-AA39-83F609D21F4B}"/>
              </a:ext>
            </a:extLst>
          </p:cNvPr>
          <p:cNvCxnSpPr>
            <a:cxnSpLocks/>
          </p:cNvCxnSpPr>
          <p:nvPr/>
        </p:nvCxnSpPr>
        <p:spPr>
          <a:xfrm flipV="1">
            <a:off x="1089478" y="1840381"/>
            <a:ext cx="0" cy="4030111"/>
          </a:xfrm>
          <a:prstGeom prst="line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Заголовок 1">
            <a:extLst>
              <a:ext uri="{FF2B5EF4-FFF2-40B4-BE49-F238E27FC236}">
                <a16:creationId xmlns:a16="http://schemas.microsoft.com/office/drawing/2014/main" id="{3CD8D331-0EB8-4139-B551-2954F7918E82}"/>
              </a:ext>
            </a:extLst>
          </p:cNvPr>
          <p:cNvSpPr txBox="1">
            <a:spLocks/>
          </p:cNvSpPr>
          <p:nvPr/>
        </p:nvSpPr>
        <p:spPr>
          <a:xfrm>
            <a:off x="9284014" y="1955325"/>
            <a:ext cx="2193226" cy="43311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1050" b="1" dirty="0">
                <a:effectLst/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Ця політика є пілотним документом, термін дії якого становить один рік.</a:t>
            </a:r>
            <a:br>
              <a:rPr lang="ru-RU" sz="1050" b="1" dirty="0">
                <a:effectLst/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</a:br>
            <a:r>
              <a:rPr lang="uk-UA" sz="1050" dirty="0">
                <a:effectLst/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Протягом цього періоду відбуватиметься моніторинг ефективності впроваджених заходів, регулярна оцінка прогресу та збір зворотного зв’язку від усіх зацікавлених сторін.</a:t>
            </a:r>
          </a:p>
          <a:p>
            <a:pPr>
              <a:lnSpc>
                <a:spcPct val="120000"/>
              </a:lnSpc>
            </a:pPr>
            <a:r>
              <a:rPr lang="uk-UA" sz="1050" b="1" dirty="0">
                <a:effectLst/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Після завершення пілотного етапу буде підготовлена довгострокова стратегія розвитку відкритої науки, що базуватиметься на отриманих результатах і враховуватиме виклики та можливості, які проявляться під час реалізації пілотного </a:t>
            </a:r>
            <a:r>
              <a:rPr lang="uk-UA" sz="1050" b="1" dirty="0" err="1">
                <a:effectLst/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проєкту</a:t>
            </a:r>
            <a:r>
              <a:rPr lang="uk-UA" sz="1050" b="1" dirty="0">
                <a:effectLst/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.</a:t>
            </a:r>
            <a:endParaRPr lang="uk-UA" sz="1050" dirty="0">
              <a:solidFill>
                <a:schemeClr val="tx1">
                  <a:lumMod val="95000"/>
                  <a:lumOff val="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7756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DFBB44-08E3-427A-B05E-A9D88D9A7063}"/>
              </a:ext>
            </a:extLst>
          </p:cNvPr>
          <p:cNvSpPr txBox="1"/>
          <p:nvPr/>
        </p:nvSpPr>
        <p:spPr>
          <a:xfrm>
            <a:off x="466725" y="1610815"/>
            <a:ext cx="9934575" cy="2197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uk-UA" sz="15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Розширення функціональності інституційних </a:t>
            </a:r>
            <a:r>
              <a:rPr lang="uk-UA" sz="1500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репозитаріїв</a:t>
            </a:r>
            <a:r>
              <a:rPr lang="uk-UA" sz="15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uk-UA" sz="15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Інтеграція </a:t>
            </a:r>
            <a:r>
              <a:rPr lang="uk-UA" sz="1500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репозитаріїв</a:t>
            </a:r>
            <a:r>
              <a:rPr lang="uk-UA" sz="15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з міжнародними платформами (</a:t>
            </a:r>
            <a:r>
              <a:rPr lang="uk-UA" sz="1500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OpenAIRE</a:t>
            </a:r>
            <a:r>
              <a:rPr lang="uk-UA" sz="15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, EOSC).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uk-UA" sz="15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Цифрові інструменти для управління дослідницькими даними (наприклад, </a:t>
            </a:r>
            <a:r>
              <a:rPr lang="uk-UA" sz="1500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uk-UA" sz="15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500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lang="uk-UA" sz="15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500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Plan</a:t>
            </a:r>
            <a:r>
              <a:rPr lang="uk-UA" sz="15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uk-UA" sz="15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Платформи для обробки та аналізу даних (наприклад, R, </a:t>
            </a:r>
            <a:r>
              <a:rPr lang="uk-UA" sz="1500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Python</a:t>
            </a:r>
            <a:r>
              <a:rPr lang="uk-UA" sz="15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uk-UA" sz="15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Системи для підтримки відкритих цитувань (</a:t>
            </a:r>
            <a:r>
              <a:rPr lang="uk-UA" sz="1500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Initiative</a:t>
            </a:r>
            <a:r>
              <a:rPr lang="uk-UA" sz="15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500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uk-UA" sz="15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500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Open</a:t>
            </a:r>
            <a:r>
              <a:rPr lang="uk-UA" sz="15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500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Citations</a:t>
            </a:r>
            <a:r>
              <a:rPr lang="uk-UA" sz="15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, I4OC).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uk-UA" sz="15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Технічні рішення для забезпечення відповідності принципам FAIR та CARE.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uk-UA" sz="15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Оновлені </a:t>
            </a:r>
            <a:r>
              <a:rPr lang="uk-UA" sz="1500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вебсайти</a:t>
            </a:r>
            <a:r>
              <a:rPr lang="uk-UA" sz="15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університетських журналів зі зручним функціоналом.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uk-UA" sz="15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Системи моніторингу та аналітики для оцінки впровадження відкритої науки.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EDE9980-582B-45F8-B407-1510E89195BC}"/>
              </a:ext>
            </a:extLst>
          </p:cNvPr>
          <p:cNvSpPr/>
          <p:nvPr/>
        </p:nvSpPr>
        <p:spPr>
          <a:xfrm>
            <a:off x="0" y="479506"/>
            <a:ext cx="895350" cy="478856"/>
          </a:xfrm>
          <a:prstGeom prst="rect">
            <a:avLst/>
          </a:prstGeom>
          <a:gradFill>
            <a:gsLst>
              <a:gs pos="0">
                <a:srgbClr val="EF7C4C"/>
              </a:gs>
              <a:gs pos="100000">
                <a:srgbClr val="D94A52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5B3F1B-751D-4D26-9AAC-F0B69A6666FD}"/>
              </a:ext>
            </a:extLst>
          </p:cNvPr>
          <p:cNvSpPr txBox="1"/>
          <p:nvPr/>
        </p:nvSpPr>
        <p:spPr>
          <a:xfrm>
            <a:off x="390526" y="488104"/>
            <a:ext cx="400049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effectLst/>
                <a:latin typeface="Rex-bold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uk-UA" sz="2400" dirty="0">
              <a:solidFill>
                <a:schemeClr val="bg1"/>
              </a:solidFill>
              <a:effectLst/>
              <a:latin typeface="Rex-bold" panose="02000000000000000000" pitchFamily="50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1A9498-FED2-4623-AD92-410BD6CA943D}"/>
              </a:ext>
            </a:extLst>
          </p:cNvPr>
          <p:cNvSpPr txBox="1"/>
          <p:nvPr/>
        </p:nvSpPr>
        <p:spPr>
          <a:xfrm>
            <a:off x="1052621" y="488104"/>
            <a:ext cx="9472504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ex-bold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Ресурси для впровадження концепції розвитку відкритої науки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97A1AE94-F19A-4D3F-A553-C0277F75B1F2}"/>
              </a:ext>
            </a:extLst>
          </p:cNvPr>
          <p:cNvGrpSpPr/>
          <p:nvPr/>
        </p:nvGrpSpPr>
        <p:grpSpPr>
          <a:xfrm>
            <a:off x="-100011" y="6330462"/>
            <a:ext cx="12292011" cy="527538"/>
            <a:chOff x="-100011" y="6330462"/>
            <a:chExt cx="12292011" cy="527538"/>
          </a:xfrm>
        </p:grpSpPr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82F6720B-0884-46DA-B16A-21CC25CC675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94603"/>
              <a:ext cx="12192000" cy="0"/>
            </a:xfrm>
            <a:prstGeom prst="line">
              <a:avLst/>
            </a:prstGeom>
            <a:ln w="12700">
              <a:gradFill>
                <a:gsLst>
                  <a:gs pos="0">
                    <a:srgbClr val="EF7C4C"/>
                  </a:gs>
                  <a:gs pos="100000">
                    <a:srgbClr val="D94A52"/>
                  </a:gs>
                </a:gsLst>
                <a:lin ang="72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4BDF08EA-00E8-47E5-9C03-7ABB29A6E6D1}"/>
                </a:ext>
              </a:extLst>
            </p:cNvPr>
            <p:cNvSpPr/>
            <p:nvPr/>
          </p:nvSpPr>
          <p:spPr>
            <a:xfrm>
              <a:off x="10083801" y="6330462"/>
              <a:ext cx="1717672" cy="527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40D197F4-1B93-4880-A470-55201F83C2F7}"/>
                </a:ext>
              </a:extLst>
            </p:cNvPr>
            <p:cNvSpPr/>
            <p:nvPr/>
          </p:nvSpPr>
          <p:spPr>
            <a:xfrm>
              <a:off x="390527" y="6330462"/>
              <a:ext cx="3864950" cy="527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B7632AB-ADC4-498E-A0CE-77F71BCEE503}"/>
                </a:ext>
              </a:extLst>
            </p:cNvPr>
            <p:cNvSpPr txBox="1"/>
            <p:nvPr/>
          </p:nvSpPr>
          <p:spPr>
            <a:xfrm>
              <a:off x="-100011" y="6464063"/>
              <a:ext cx="4839065" cy="2639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600"/>
                </a:spcAft>
              </a:pPr>
              <a:r>
                <a:rPr lang="uk-UA" sz="1050" dirty="0">
                  <a:solidFill>
                    <a:srgbClr val="EF7C4C"/>
                  </a:solidFill>
                  <a:effectLst/>
                  <a:latin typeface="Rex-bold" panose="02000000000000000000" pitchFamily="50" charset="0"/>
                  <a:ea typeface="Arial" panose="020B0604020202020204" pitchFamily="34" charset="0"/>
                  <a:cs typeface="Arial" panose="020B0604020202020204" pitchFamily="34" charset="0"/>
                </a:rPr>
                <a:t>Дорожня карта впровадження стратегії розвитку відкритої науки</a:t>
              </a:r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39BC627-12DB-4FC8-94F3-15B0F32BC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07654" y="6375623"/>
              <a:ext cx="736669" cy="344589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A69BB85-C6D5-4F53-887E-113F873C7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48869" y="6359774"/>
              <a:ext cx="658712" cy="376287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E999A91-87ED-4D99-915C-828147676C32}"/>
              </a:ext>
            </a:extLst>
          </p:cNvPr>
          <p:cNvSpPr txBox="1"/>
          <p:nvPr/>
        </p:nvSpPr>
        <p:spPr>
          <a:xfrm>
            <a:off x="447674" y="1259268"/>
            <a:ext cx="9692567" cy="339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1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</a:rPr>
              <a:t>Технічні ресурси:</a:t>
            </a:r>
            <a:endParaRPr lang="uk-UA" sz="1500" b="1" dirty="0">
              <a:solidFill>
                <a:srgbClr val="434343"/>
              </a:solidFill>
              <a:effectLst/>
              <a:latin typeface="Roboto Condensed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A5BBC8-530C-4E5F-B4F4-3D252C8C72E5}"/>
              </a:ext>
            </a:extLst>
          </p:cNvPr>
          <p:cNvSpPr txBox="1"/>
          <p:nvPr/>
        </p:nvSpPr>
        <p:spPr>
          <a:xfrm>
            <a:off x="466725" y="4222304"/>
            <a:ext cx="9934575" cy="1932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uk-UA" sz="15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Робоча група з впровадження </a:t>
            </a:r>
            <a:r>
              <a:rPr lang="uk-UA" sz="1500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Open</a:t>
            </a:r>
            <a:r>
              <a:rPr lang="uk-UA" sz="15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500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uk-UA" sz="15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uk-UA" sz="15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Центр викладацької майстерності </a:t>
            </a:r>
            <a:r>
              <a:rPr lang="uk-UA" sz="1500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ArsDocendi</a:t>
            </a:r>
            <a:r>
              <a:rPr lang="uk-UA" sz="15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uk-UA" sz="15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Бібліотека як центр підтримки відкритої науки.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uk-UA" sz="15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Відділ міжнародних </a:t>
            </a:r>
            <a:r>
              <a:rPr lang="uk-UA" sz="1500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зв’язків</a:t>
            </a:r>
            <a:r>
              <a:rPr lang="uk-UA" sz="15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для координації глобальних </a:t>
            </a:r>
            <a:r>
              <a:rPr lang="uk-UA" sz="1500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партнерств</a:t>
            </a:r>
            <a:r>
              <a:rPr lang="uk-UA" sz="15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uk-UA" sz="15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Комітет з етики наукових досліджень.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uk-UA" sz="15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Підрозділ з питань трансферу технологій, інноваційної діяльності та інтелектуальної власності.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uk-UA" sz="15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Науково-дослідна частина (НДЧ).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788747-893E-4DB0-8CB4-1377EADCA6A4}"/>
              </a:ext>
            </a:extLst>
          </p:cNvPr>
          <p:cNvSpPr txBox="1"/>
          <p:nvPr/>
        </p:nvSpPr>
        <p:spPr>
          <a:xfrm>
            <a:off x="447674" y="3870757"/>
            <a:ext cx="9692567" cy="339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1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</a:rPr>
              <a:t>Фінансові ресурси:</a:t>
            </a:r>
            <a:endParaRPr lang="uk-UA" sz="1500" b="1" dirty="0">
              <a:solidFill>
                <a:srgbClr val="434343"/>
              </a:solidFill>
              <a:effectLst/>
              <a:latin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879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DFBB44-08E3-427A-B05E-A9D88D9A7063}"/>
              </a:ext>
            </a:extLst>
          </p:cNvPr>
          <p:cNvSpPr txBox="1"/>
          <p:nvPr/>
        </p:nvSpPr>
        <p:spPr>
          <a:xfrm>
            <a:off x="466725" y="1229815"/>
            <a:ext cx="9934575" cy="4852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uk-UA" sz="15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Недостатня обізнаність дослідників щодо принципів відкритої науки.</a:t>
            </a:r>
            <a:br>
              <a:rPr lang="uk-UA" sz="15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5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Шлях подолання: Проведення регулярних навчальних семінарів, </a:t>
            </a:r>
            <a:r>
              <a:rPr lang="uk-UA" sz="1500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вебінарів</a:t>
            </a:r>
            <a:r>
              <a:rPr lang="uk-UA" sz="15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та консультацій для підвищення обізнаності та навичок дослідників.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uk-UA" sz="15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Супротив змінам та низька мотивація до впровадження практик відкритої науки.</a:t>
            </a:r>
            <a:br>
              <a:rPr lang="uk-UA" sz="15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5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Шлях подолання: Запровадження гнучкої системи преміювання та визнання досягнень у сфері відкритої науки, </a:t>
            </a:r>
            <a:br>
              <a:rPr lang="en-US" sz="15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5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а також активне інформування про переваги впровадження відкритих практик.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uk-UA" sz="15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Обмежені технічні можливості та застаріла інфраструктура.</a:t>
            </a:r>
            <a:br>
              <a:rPr lang="uk-UA" sz="15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5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Шлях подолання: Інвестиції у розвиток цифрової інфраструктури, модернізація </a:t>
            </a:r>
            <a:r>
              <a:rPr lang="uk-UA" sz="1500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репозитаріїв</a:t>
            </a:r>
            <a:r>
              <a:rPr lang="uk-UA" sz="15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та впровадження </a:t>
            </a:r>
            <a:br>
              <a:rPr lang="en-US" sz="15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5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нових технічних рішень для підтримки відкритих даних.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uk-UA" sz="15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Недостатня координація між структурними підрозділами університету.</a:t>
            </a:r>
            <a:br>
              <a:rPr lang="uk-UA" sz="15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5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Шлях подолання: Створення та активізація робочої групи з впровадження </a:t>
            </a:r>
            <a:r>
              <a:rPr lang="uk-UA" sz="1500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Open</a:t>
            </a:r>
            <a:r>
              <a:rPr lang="uk-UA" sz="15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500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uk-UA" sz="15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, забезпечення </a:t>
            </a:r>
            <a:br>
              <a:rPr lang="en-US" sz="15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5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чітких комунікаційних каналів між підрозділами.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uk-UA" sz="15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Відсутність сталого фінансування на підтримку </a:t>
            </a:r>
            <a:r>
              <a:rPr lang="uk-UA" sz="1500" b="1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проєктів</a:t>
            </a:r>
            <a:r>
              <a:rPr lang="uk-UA" sz="15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відкритої науки.</a:t>
            </a:r>
            <a:br>
              <a:rPr lang="uk-UA" sz="15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5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Шлях подолання: Залучення грантових коштів, укладання договорів на науково-дослідні роботи, </a:t>
            </a:r>
            <a:br>
              <a:rPr lang="en-US" sz="15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5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розвиток </a:t>
            </a:r>
            <a:r>
              <a:rPr lang="uk-UA" sz="1500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партнерств</a:t>
            </a:r>
            <a:r>
              <a:rPr lang="uk-UA" sz="15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з міжнародними організаціями.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uk-UA" sz="15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Відсутність єдиних стандартів для управління дослідницькими даними.</a:t>
            </a:r>
            <a:br>
              <a:rPr lang="uk-UA" sz="1500" b="1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5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Шлях подолання: Розробка та впровадження шаблонів </a:t>
            </a:r>
            <a:r>
              <a:rPr lang="uk-UA" sz="1500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uk-UA" sz="15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500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lang="uk-UA" sz="15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500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Plan</a:t>
            </a:r>
            <a:r>
              <a:rPr lang="uk-UA" sz="15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(DMP), </a:t>
            </a:r>
            <a:br>
              <a:rPr lang="en-US" sz="15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500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а також адаптація принципів FAIR і CARE до внутрішніх політик університету.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EDE9980-582B-45F8-B407-1510E89195BC}"/>
              </a:ext>
            </a:extLst>
          </p:cNvPr>
          <p:cNvSpPr/>
          <p:nvPr/>
        </p:nvSpPr>
        <p:spPr>
          <a:xfrm>
            <a:off x="0" y="479506"/>
            <a:ext cx="895350" cy="478856"/>
          </a:xfrm>
          <a:prstGeom prst="rect">
            <a:avLst/>
          </a:prstGeom>
          <a:gradFill>
            <a:gsLst>
              <a:gs pos="0">
                <a:srgbClr val="EF7C4C"/>
              </a:gs>
              <a:gs pos="100000">
                <a:srgbClr val="D94A52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5B3F1B-751D-4D26-9AAC-F0B69A6666FD}"/>
              </a:ext>
            </a:extLst>
          </p:cNvPr>
          <p:cNvSpPr txBox="1"/>
          <p:nvPr/>
        </p:nvSpPr>
        <p:spPr>
          <a:xfrm>
            <a:off x="390526" y="488104"/>
            <a:ext cx="400049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effectLst/>
                <a:latin typeface="Rex-bold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uk-UA" sz="2400" dirty="0">
              <a:solidFill>
                <a:schemeClr val="bg1"/>
              </a:solidFill>
              <a:effectLst/>
              <a:latin typeface="Rex-bold" panose="02000000000000000000" pitchFamily="50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1A9498-FED2-4623-AD92-410BD6CA943D}"/>
              </a:ext>
            </a:extLst>
          </p:cNvPr>
          <p:cNvSpPr txBox="1"/>
          <p:nvPr/>
        </p:nvSpPr>
        <p:spPr>
          <a:xfrm>
            <a:off x="1052621" y="488104"/>
            <a:ext cx="9472504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ex-bold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Ризики та шляхи їх подолання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97A1AE94-F19A-4D3F-A553-C0277F75B1F2}"/>
              </a:ext>
            </a:extLst>
          </p:cNvPr>
          <p:cNvGrpSpPr/>
          <p:nvPr/>
        </p:nvGrpSpPr>
        <p:grpSpPr>
          <a:xfrm>
            <a:off x="-100011" y="6330462"/>
            <a:ext cx="12292011" cy="527538"/>
            <a:chOff x="-100011" y="6330462"/>
            <a:chExt cx="12292011" cy="527538"/>
          </a:xfrm>
        </p:grpSpPr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82F6720B-0884-46DA-B16A-21CC25CC675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94603"/>
              <a:ext cx="12192000" cy="0"/>
            </a:xfrm>
            <a:prstGeom prst="line">
              <a:avLst/>
            </a:prstGeom>
            <a:ln w="12700">
              <a:gradFill>
                <a:gsLst>
                  <a:gs pos="0">
                    <a:srgbClr val="EF7C4C"/>
                  </a:gs>
                  <a:gs pos="100000">
                    <a:srgbClr val="D94A52"/>
                  </a:gs>
                </a:gsLst>
                <a:lin ang="72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4BDF08EA-00E8-47E5-9C03-7ABB29A6E6D1}"/>
                </a:ext>
              </a:extLst>
            </p:cNvPr>
            <p:cNvSpPr/>
            <p:nvPr/>
          </p:nvSpPr>
          <p:spPr>
            <a:xfrm>
              <a:off x="10083801" y="6330462"/>
              <a:ext cx="1717672" cy="527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40D197F4-1B93-4880-A470-55201F83C2F7}"/>
                </a:ext>
              </a:extLst>
            </p:cNvPr>
            <p:cNvSpPr/>
            <p:nvPr/>
          </p:nvSpPr>
          <p:spPr>
            <a:xfrm>
              <a:off x="390527" y="6330462"/>
              <a:ext cx="3864950" cy="527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B7632AB-ADC4-498E-A0CE-77F71BCEE503}"/>
                </a:ext>
              </a:extLst>
            </p:cNvPr>
            <p:cNvSpPr txBox="1"/>
            <p:nvPr/>
          </p:nvSpPr>
          <p:spPr>
            <a:xfrm>
              <a:off x="-100011" y="6464063"/>
              <a:ext cx="4839065" cy="2639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600"/>
                </a:spcAft>
              </a:pPr>
              <a:r>
                <a:rPr lang="uk-UA" sz="1050" dirty="0">
                  <a:solidFill>
                    <a:srgbClr val="EF7C4C"/>
                  </a:solidFill>
                  <a:effectLst/>
                  <a:latin typeface="Rex-bold" panose="02000000000000000000" pitchFamily="50" charset="0"/>
                  <a:ea typeface="Arial" panose="020B0604020202020204" pitchFamily="34" charset="0"/>
                  <a:cs typeface="Arial" panose="020B0604020202020204" pitchFamily="34" charset="0"/>
                </a:rPr>
                <a:t>Дорожня карта впровадження стратегії розвитку відкритої науки</a:t>
              </a:r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39BC627-12DB-4FC8-94F3-15B0F32BC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07654" y="6375623"/>
              <a:ext cx="736669" cy="344589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A69BB85-C6D5-4F53-887E-113F873C7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48869" y="6359774"/>
              <a:ext cx="658712" cy="376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24627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DFBB44-08E3-427A-B05E-A9D88D9A7063}"/>
              </a:ext>
            </a:extLst>
          </p:cNvPr>
          <p:cNvSpPr txBox="1"/>
          <p:nvPr/>
        </p:nvSpPr>
        <p:spPr>
          <a:xfrm>
            <a:off x="466725" y="1229815"/>
            <a:ext cx="9934575" cy="3259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Blip>
                <a:blip r:embed="rId2"/>
              </a:buBlip>
              <a:tabLst/>
              <a:defRPr/>
            </a:pPr>
            <a:r>
              <a:rPr kumimoji="0" lang="uk-UA" sz="15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Ризик публікацій у хижацьких журналах.</a:t>
            </a:r>
            <a:br>
              <a:rPr kumimoji="0" lang="uk-UA" sz="15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uk-UA" sz="15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Шлях подолання: Розробка інструкцій для викладачів та дослідників щодо уникнення публікацій у хижацьких виданнях, проведення навчальних заходів.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Blip>
                <a:blip r:embed="rId2"/>
              </a:buBlip>
              <a:tabLst/>
              <a:defRPr/>
            </a:pPr>
            <a:r>
              <a:rPr kumimoji="0" lang="uk-UA" sz="15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Низький рівень інтеграції університетських ресурсів у міжнародні платформи.</a:t>
            </a:r>
            <a:br>
              <a:rPr kumimoji="0" lang="uk-UA" sz="15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uk-UA" sz="15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Шлях подолання: Інтеграція </a:t>
            </a:r>
            <a:r>
              <a:rPr kumimoji="0" lang="uk-UA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репозитаріїв</a:t>
            </a:r>
            <a:r>
              <a:rPr kumimoji="0" lang="uk-UA" sz="15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університету з </a:t>
            </a:r>
            <a:r>
              <a:rPr kumimoji="0" lang="uk-UA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OpenAIRE</a:t>
            </a:r>
            <a:r>
              <a:rPr kumimoji="0" lang="uk-UA" sz="15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та EOSC, а також активна участь у міжнародних ініціативах, таких як I4OC.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Blip>
                <a:blip r:embed="rId2"/>
              </a:buBlip>
              <a:tabLst/>
              <a:defRPr/>
            </a:pPr>
            <a:r>
              <a:rPr kumimoji="0" lang="uk-UA" sz="15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Проблеми з довгостроковою підтримкою інституційних </a:t>
            </a:r>
            <a:r>
              <a:rPr kumimoji="0" lang="uk-UA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репозитаріїв</a:t>
            </a:r>
            <a:r>
              <a:rPr kumimoji="0" lang="uk-UA" sz="15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kumimoji="0" lang="uk-UA" sz="15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uk-UA" sz="15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Шлях подолання: Регулярний моніторинг роботи </a:t>
            </a:r>
            <a:r>
              <a:rPr kumimoji="0" lang="uk-UA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репозитаріїв</a:t>
            </a:r>
            <a:r>
              <a:rPr kumimoji="0" lang="uk-UA" sz="15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, залучення технічних фахівців для підтримки стабільного функціонування систем.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Roboto Condensed" panose="02000000000000000000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buBlip>
                <a:blip r:embed="rId2"/>
              </a:buBlip>
              <a:defRPr/>
            </a:pPr>
            <a:r>
              <a:rPr lang="uk-UA" sz="1500" b="1" dirty="0">
                <a:solidFill>
                  <a:srgbClr val="0D0D0D"/>
                </a:solidFill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Низький рівень залученості громадськості до наукових </a:t>
            </a:r>
            <a:r>
              <a:rPr lang="uk-UA" sz="1500" b="1" dirty="0" err="1">
                <a:solidFill>
                  <a:srgbClr val="0D0D0D"/>
                </a:solidFill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проєктів</a:t>
            </a:r>
            <a:r>
              <a:rPr lang="uk-UA" sz="1500" b="1" dirty="0">
                <a:solidFill>
                  <a:srgbClr val="0D0D0D"/>
                </a:solidFill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uk-UA" sz="1500" b="1" dirty="0">
                <a:solidFill>
                  <a:srgbClr val="0D0D0D"/>
                </a:solidFill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500" dirty="0">
                <a:solidFill>
                  <a:srgbClr val="0D0D0D"/>
                </a:solidFill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Шлях подолання: Організація пілотних громадянських наукових </a:t>
            </a:r>
            <a:r>
              <a:rPr lang="uk-UA" sz="1500" dirty="0" err="1">
                <a:solidFill>
                  <a:srgbClr val="0D0D0D"/>
                </a:solidFill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проєктів</a:t>
            </a:r>
            <a:r>
              <a:rPr lang="uk-UA" sz="1500" dirty="0">
                <a:solidFill>
                  <a:srgbClr val="0D0D0D"/>
                </a:solidFill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, проведення освітніх кампаній для популяризації громадянської науки.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EDE9980-582B-45F8-B407-1510E89195BC}"/>
              </a:ext>
            </a:extLst>
          </p:cNvPr>
          <p:cNvSpPr/>
          <p:nvPr/>
        </p:nvSpPr>
        <p:spPr>
          <a:xfrm>
            <a:off x="0" y="479506"/>
            <a:ext cx="895350" cy="478856"/>
          </a:xfrm>
          <a:prstGeom prst="rect">
            <a:avLst/>
          </a:prstGeom>
          <a:gradFill>
            <a:gsLst>
              <a:gs pos="0">
                <a:srgbClr val="EF7C4C"/>
              </a:gs>
              <a:gs pos="100000">
                <a:srgbClr val="D94A52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5B3F1B-751D-4D26-9AAC-F0B69A6666FD}"/>
              </a:ext>
            </a:extLst>
          </p:cNvPr>
          <p:cNvSpPr txBox="1"/>
          <p:nvPr/>
        </p:nvSpPr>
        <p:spPr>
          <a:xfrm>
            <a:off x="390526" y="488104"/>
            <a:ext cx="400049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effectLst/>
                <a:latin typeface="Rex-bold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uk-UA" sz="2400" dirty="0">
              <a:solidFill>
                <a:schemeClr val="bg1"/>
              </a:solidFill>
              <a:effectLst/>
              <a:latin typeface="Rex-bold" panose="02000000000000000000" pitchFamily="50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1A9498-FED2-4623-AD92-410BD6CA943D}"/>
              </a:ext>
            </a:extLst>
          </p:cNvPr>
          <p:cNvSpPr txBox="1"/>
          <p:nvPr/>
        </p:nvSpPr>
        <p:spPr>
          <a:xfrm>
            <a:off x="1052621" y="488104"/>
            <a:ext cx="9472504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ex-bold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Ризики та шляхи їх подолання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97A1AE94-F19A-4D3F-A553-C0277F75B1F2}"/>
              </a:ext>
            </a:extLst>
          </p:cNvPr>
          <p:cNvGrpSpPr/>
          <p:nvPr/>
        </p:nvGrpSpPr>
        <p:grpSpPr>
          <a:xfrm>
            <a:off x="-100011" y="6330462"/>
            <a:ext cx="12292011" cy="527538"/>
            <a:chOff x="-100011" y="6330462"/>
            <a:chExt cx="12292011" cy="527538"/>
          </a:xfrm>
        </p:grpSpPr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82F6720B-0884-46DA-B16A-21CC25CC675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94603"/>
              <a:ext cx="12192000" cy="0"/>
            </a:xfrm>
            <a:prstGeom prst="line">
              <a:avLst/>
            </a:prstGeom>
            <a:ln w="12700">
              <a:gradFill>
                <a:gsLst>
                  <a:gs pos="0">
                    <a:srgbClr val="EF7C4C"/>
                  </a:gs>
                  <a:gs pos="100000">
                    <a:srgbClr val="D94A52"/>
                  </a:gs>
                </a:gsLst>
                <a:lin ang="72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4BDF08EA-00E8-47E5-9C03-7ABB29A6E6D1}"/>
                </a:ext>
              </a:extLst>
            </p:cNvPr>
            <p:cNvSpPr/>
            <p:nvPr/>
          </p:nvSpPr>
          <p:spPr>
            <a:xfrm>
              <a:off x="10083801" y="6330462"/>
              <a:ext cx="1717672" cy="527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40D197F4-1B93-4880-A470-55201F83C2F7}"/>
                </a:ext>
              </a:extLst>
            </p:cNvPr>
            <p:cNvSpPr/>
            <p:nvPr/>
          </p:nvSpPr>
          <p:spPr>
            <a:xfrm>
              <a:off x="390527" y="6330462"/>
              <a:ext cx="3864950" cy="527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B7632AB-ADC4-498E-A0CE-77F71BCEE503}"/>
                </a:ext>
              </a:extLst>
            </p:cNvPr>
            <p:cNvSpPr txBox="1"/>
            <p:nvPr/>
          </p:nvSpPr>
          <p:spPr>
            <a:xfrm>
              <a:off x="-100011" y="6464063"/>
              <a:ext cx="4839065" cy="2639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600"/>
                </a:spcAft>
              </a:pPr>
              <a:r>
                <a:rPr lang="uk-UA" sz="1050" dirty="0">
                  <a:solidFill>
                    <a:srgbClr val="EF7C4C"/>
                  </a:solidFill>
                  <a:effectLst/>
                  <a:latin typeface="Rex-bold" panose="02000000000000000000" pitchFamily="50" charset="0"/>
                  <a:ea typeface="Arial" panose="020B0604020202020204" pitchFamily="34" charset="0"/>
                  <a:cs typeface="Arial" panose="020B0604020202020204" pitchFamily="34" charset="0"/>
                </a:rPr>
                <a:t>Дорожня карта впровадження стратегії розвитку відкритої науки</a:t>
              </a:r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39BC627-12DB-4FC8-94F3-15B0F32BC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07654" y="6375623"/>
              <a:ext cx="736669" cy="344589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A69BB85-C6D5-4F53-887E-113F873C7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48869" y="6359774"/>
              <a:ext cx="658712" cy="376287"/>
            </a:xfrm>
            <a:prstGeom prst="rect">
              <a:avLst/>
            </a:prstGeom>
          </p:spPr>
        </p:pic>
      </p:grp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48C8FBA3-5A92-4A05-99B1-F106381D89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093181"/>
              </p:ext>
            </p:extLst>
          </p:nvPr>
        </p:nvGraphicFramePr>
        <p:xfrm>
          <a:off x="507999" y="5605258"/>
          <a:ext cx="5727065" cy="462344"/>
        </p:xfrm>
        <a:graphic>
          <a:graphicData uri="http://schemas.openxmlformats.org/drawingml/2006/table">
            <a:tbl>
              <a:tblPr firstRow="1" firstCol="1" bandRow="1"/>
              <a:tblGrid>
                <a:gridCol w="5727065">
                  <a:extLst>
                    <a:ext uri="{9D8B030D-6E8A-4147-A177-3AD203B41FA5}">
                      <a16:colId xmlns:a16="http://schemas.microsoft.com/office/drawing/2014/main" val="33562323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900" b="1" dirty="0">
                          <a:solidFill>
                            <a:srgbClr val="0D0D0D"/>
                          </a:solidFill>
                          <a:effectLst/>
                          <a:latin typeface="Roboto Condens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uk-UA" sz="1100" dirty="0">
                        <a:solidFill>
                          <a:srgbClr val="0D0D0D"/>
                        </a:solidFill>
                        <a:effectLst/>
                        <a:latin typeface="Roboto Condensed" panose="02000000000000000000" pitchFamily="2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900" b="1" dirty="0">
                          <a:solidFill>
                            <a:srgbClr val="0D0D0D"/>
                          </a:solidFill>
                          <a:effectLst/>
                          <a:latin typeface="Roboto Condens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Яна Сичікова, Сергій </a:t>
                      </a:r>
                      <a:r>
                        <a:rPr lang="uk-UA" sz="900" b="1" dirty="0" err="1">
                          <a:solidFill>
                            <a:srgbClr val="0D0D0D"/>
                          </a:solidFill>
                          <a:effectLst/>
                          <a:latin typeface="Roboto Condens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Назаровець</a:t>
                      </a:r>
                      <a:r>
                        <a:rPr lang="uk-UA" sz="900" dirty="0">
                          <a:solidFill>
                            <a:srgbClr val="0D0D0D"/>
                          </a:solidFill>
                          <a:effectLst/>
                          <a:latin typeface="Roboto Condens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900" dirty="0" err="1">
                          <a:solidFill>
                            <a:srgbClr val="0D0D0D"/>
                          </a:solidFill>
                          <a:effectLst/>
                          <a:latin typeface="Roboto Condens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Дорожня</a:t>
                      </a:r>
                      <a:r>
                        <a:rPr lang="ru-RU" sz="900" dirty="0">
                          <a:solidFill>
                            <a:srgbClr val="0D0D0D"/>
                          </a:solidFill>
                          <a:effectLst/>
                          <a:latin typeface="Roboto Condens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карта </a:t>
                      </a:r>
                      <a:r>
                        <a:rPr lang="ru-RU" sz="900" dirty="0" err="1">
                          <a:solidFill>
                            <a:srgbClr val="0D0D0D"/>
                          </a:solidFill>
                          <a:effectLst/>
                          <a:latin typeface="Roboto Condens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впровадження</a:t>
                      </a:r>
                      <a:r>
                        <a:rPr lang="ru-RU" sz="900" dirty="0">
                          <a:solidFill>
                            <a:srgbClr val="0D0D0D"/>
                          </a:solidFill>
                          <a:effectLst/>
                          <a:latin typeface="Roboto Condens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D0D0D"/>
                          </a:solidFill>
                          <a:effectLst/>
                          <a:latin typeface="Roboto Condens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стратегії</a:t>
                      </a:r>
                      <a:r>
                        <a:rPr lang="ru-RU" sz="900" dirty="0">
                          <a:solidFill>
                            <a:srgbClr val="0D0D0D"/>
                          </a:solidFill>
                          <a:effectLst/>
                          <a:latin typeface="Roboto Condens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D0D0D"/>
                          </a:solidFill>
                          <a:effectLst/>
                          <a:latin typeface="Roboto Condens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розвитку</a:t>
                      </a:r>
                      <a:r>
                        <a:rPr lang="ru-RU" sz="900" dirty="0">
                          <a:solidFill>
                            <a:srgbClr val="0D0D0D"/>
                          </a:solidFill>
                          <a:effectLst/>
                          <a:latin typeface="Roboto Condens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D0D0D"/>
                          </a:solidFill>
                          <a:effectLst/>
                          <a:latin typeface="Roboto Condens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відкритої</a:t>
                      </a:r>
                      <a:r>
                        <a:rPr lang="ru-RU" sz="900" dirty="0">
                          <a:solidFill>
                            <a:srgbClr val="0D0D0D"/>
                          </a:solidFill>
                          <a:effectLst/>
                          <a:latin typeface="Roboto Condens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D0D0D"/>
                          </a:solidFill>
                          <a:effectLst/>
                          <a:latin typeface="Roboto Condens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науки.Бердянський</a:t>
                      </a:r>
                      <a:r>
                        <a:rPr lang="ru-RU" sz="900" dirty="0">
                          <a:solidFill>
                            <a:srgbClr val="0D0D0D"/>
                          </a:solidFill>
                          <a:effectLst/>
                          <a:latin typeface="Roboto Condens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D0D0D"/>
                          </a:solidFill>
                          <a:effectLst/>
                          <a:latin typeface="Roboto Condens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державний</a:t>
                      </a:r>
                      <a:r>
                        <a:rPr lang="ru-RU" sz="900" dirty="0">
                          <a:solidFill>
                            <a:srgbClr val="0D0D0D"/>
                          </a:solidFill>
                          <a:effectLst/>
                          <a:latin typeface="Roboto Condens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D0D0D"/>
                          </a:solidFill>
                          <a:effectLst/>
                          <a:latin typeface="Roboto Condens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педагогічний</a:t>
                      </a:r>
                      <a:r>
                        <a:rPr lang="ru-RU" sz="900" dirty="0">
                          <a:solidFill>
                            <a:srgbClr val="0D0D0D"/>
                          </a:solidFill>
                          <a:effectLst/>
                          <a:latin typeface="Roboto Condens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D0D0D"/>
                          </a:solidFill>
                          <a:effectLst/>
                          <a:latin typeface="Roboto Condens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університет</a:t>
                      </a:r>
                      <a:r>
                        <a:rPr lang="ru-RU" sz="900" dirty="0">
                          <a:solidFill>
                            <a:srgbClr val="0D0D0D"/>
                          </a:solidFill>
                          <a:effectLst/>
                          <a:latin typeface="Roboto Condens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. 2024</a:t>
                      </a:r>
                      <a:endParaRPr lang="uk-UA" sz="1100" dirty="0">
                        <a:solidFill>
                          <a:srgbClr val="0D0D0D"/>
                        </a:solidFill>
                        <a:effectLst/>
                        <a:latin typeface="Roboto Condensed" panose="02000000000000000000" pitchFamily="2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8733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89874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2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2027486-6736-4F6E-BDB2-D51533EEE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464" y="0"/>
            <a:ext cx="7000535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C9501C-6080-4405-B282-2F61E8177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307" y="1847107"/>
            <a:ext cx="4514850" cy="3724275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uk-UA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Rex-bold" panose="02000000000000000000" pitchFamily="50" charset="0"/>
                <a:cs typeface="Segoe UI Semibold" panose="020B0702040204020203" pitchFamily="34" charset="0"/>
              </a:rPr>
              <a:t>Перспективний </a:t>
            </a:r>
            <a:b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Rex-bold" panose="02000000000000000000" pitchFamily="50" charset="0"/>
                <a:cs typeface="Segoe UI Semibold" panose="020B0702040204020203" pitchFamily="34" charset="0"/>
              </a:rPr>
            </a:br>
            <a:r>
              <a:rPr lang="uk-UA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Rex-bold" panose="02000000000000000000" pitchFamily="50" charset="0"/>
                <a:cs typeface="Segoe UI Semibold" panose="020B0702040204020203" pitchFamily="34" charset="0"/>
              </a:rPr>
              <a:t>план дій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ECBD160-63CC-4DF3-B4BA-D84F05E455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6" r="7266"/>
          <a:stretch/>
        </p:blipFill>
        <p:spPr>
          <a:xfrm>
            <a:off x="-18711" y="0"/>
            <a:ext cx="5210176" cy="6858000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73D9B068-DF3A-4384-95BC-96B47CF43BDE}"/>
              </a:ext>
            </a:extLst>
          </p:cNvPr>
          <p:cNvCxnSpPr>
            <a:cxnSpLocks/>
          </p:cNvCxnSpPr>
          <p:nvPr/>
        </p:nvCxnSpPr>
        <p:spPr>
          <a:xfrm>
            <a:off x="5977084" y="941148"/>
            <a:ext cx="5300493" cy="0"/>
          </a:xfrm>
          <a:prstGeom prst="line">
            <a:avLst/>
          </a:prstGeom>
          <a:ln w="57150">
            <a:gradFill>
              <a:gsLst>
                <a:gs pos="0">
                  <a:srgbClr val="EF7C4C"/>
                </a:gs>
                <a:gs pos="100000">
                  <a:srgbClr val="D94A52"/>
                </a:gs>
              </a:gsLst>
              <a:lin ang="7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ADDD5E99-C38A-47EA-BC15-D7B17892C279}"/>
              </a:ext>
            </a:extLst>
          </p:cNvPr>
          <p:cNvGrpSpPr/>
          <p:nvPr/>
        </p:nvGrpSpPr>
        <p:grpSpPr>
          <a:xfrm>
            <a:off x="7506584" y="316376"/>
            <a:ext cx="2370295" cy="1249544"/>
            <a:chOff x="8519226" y="316376"/>
            <a:chExt cx="2370295" cy="1249544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5D6189E9-5F43-4AA3-8E03-3A69C2000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519226" y="316376"/>
              <a:ext cx="1249548" cy="1249544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BD444197-3307-4804-B19A-BC3B4A202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639973" y="316376"/>
              <a:ext cx="1249548" cy="1249544"/>
            </a:xfrm>
            <a:prstGeom prst="rect">
              <a:avLst/>
            </a:prstGeom>
          </p:spPr>
        </p:pic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2888679B-25A7-4582-AEA0-0A2519F317ED}"/>
                </a:ext>
              </a:extLst>
            </p:cNvPr>
            <p:cNvSpPr/>
            <p:nvPr/>
          </p:nvSpPr>
          <p:spPr>
            <a:xfrm>
              <a:off x="9129714" y="316376"/>
              <a:ext cx="1185862" cy="12495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0D15FAF-E882-4C7D-95B5-48AD82DFFD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23343" y="488407"/>
            <a:ext cx="1936777" cy="90595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0626AF-57EC-4B78-B89C-5EDB91936E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5609" y="5220792"/>
            <a:ext cx="1892246" cy="108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87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F905151C-C994-4E7E-81E0-F2DD38D46F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342280"/>
              </p:ext>
            </p:extLst>
          </p:nvPr>
        </p:nvGraphicFramePr>
        <p:xfrm>
          <a:off x="447675" y="1643370"/>
          <a:ext cx="10591800" cy="4398460"/>
        </p:xfrm>
        <a:graphic>
          <a:graphicData uri="http://schemas.openxmlformats.org/drawingml/2006/table">
            <a:tbl>
              <a:tblPr/>
              <a:tblGrid>
                <a:gridCol w="352425">
                  <a:extLst>
                    <a:ext uri="{9D8B030D-6E8A-4147-A177-3AD203B41FA5}">
                      <a16:colId xmlns:a16="http://schemas.microsoft.com/office/drawing/2014/main" val="3630447126"/>
                    </a:ext>
                  </a:extLst>
                </a:gridCol>
                <a:gridCol w="1690866">
                  <a:extLst>
                    <a:ext uri="{9D8B030D-6E8A-4147-A177-3AD203B41FA5}">
                      <a16:colId xmlns:a16="http://schemas.microsoft.com/office/drawing/2014/main" val="3716060298"/>
                    </a:ext>
                  </a:extLst>
                </a:gridCol>
                <a:gridCol w="4915005">
                  <a:extLst>
                    <a:ext uri="{9D8B030D-6E8A-4147-A177-3AD203B41FA5}">
                      <a16:colId xmlns:a16="http://schemas.microsoft.com/office/drawing/2014/main" val="2656480098"/>
                    </a:ext>
                  </a:extLst>
                </a:gridCol>
                <a:gridCol w="1569231">
                  <a:extLst>
                    <a:ext uri="{9D8B030D-6E8A-4147-A177-3AD203B41FA5}">
                      <a16:colId xmlns:a16="http://schemas.microsoft.com/office/drawing/2014/main" val="1790449887"/>
                    </a:ext>
                  </a:extLst>
                </a:gridCol>
                <a:gridCol w="2064273">
                  <a:extLst>
                    <a:ext uri="{9D8B030D-6E8A-4147-A177-3AD203B41FA5}">
                      <a16:colId xmlns:a16="http://schemas.microsoft.com/office/drawing/2014/main" val="972784183"/>
                    </a:ext>
                  </a:extLst>
                </a:gridCol>
              </a:tblGrid>
              <a:tr h="396445">
                <a:tc>
                  <a:txBody>
                    <a:bodyPr/>
                    <a:lstStyle/>
                    <a:p>
                      <a:pPr marL="360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b="1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№</a:t>
                      </a:r>
                      <a:endParaRPr lang="uk-UA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b="1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Задача</a:t>
                      </a:r>
                      <a:endParaRPr lang="uk-UA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b="1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Система заходів, спрямованих на розв’язання задачі</a:t>
                      </a:r>
                      <a:endParaRPr lang="uk-UA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b="1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Продукт / результат</a:t>
                      </a:r>
                      <a:endParaRPr lang="uk-UA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b="1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Індикатори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7170262"/>
                  </a:ext>
                </a:extLst>
              </a:tr>
              <a:tr h="1504950">
                <a:tc>
                  <a:txBody>
                    <a:bodyPr/>
                    <a:lstStyle/>
                    <a:p>
                      <a:pPr marL="360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600" b="1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 1</a:t>
                      </a:r>
                      <a:endParaRPr lang="uk-UA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Оновлення нормативних документів і процедур відповідно до сучасних міжнародних стандартів відкритої науки</a:t>
                      </a:r>
                      <a:endParaRPr lang="uk-UA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1. Розробка нових політик з відкритого доступу, зокрема політик управління дослідницькими даними та представлення їх у </a:t>
                      </a:r>
                      <a:r>
                        <a:rPr lang="uk-UA" sz="1100" dirty="0" err="1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репозитаріях</a:t>
                      </a:r>
                      <a:r>
                        <a:rPr lang="uk-UA" sz="11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.</a:t>
                      </a:r>
                      <a:endParaRPr lang="uk-UA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 marL="36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2. Адаптація внутрішніх нормативних документів згідно з принципами </a:t>
                      </a:r>
                      <a:r>
                        <a:rPr lang="uk-UA" sz="1100" dirty="0" err="1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Open</a:t>
                      </a:r>
                      <a:r>
                        <a:rPr lang="uk-UA" sz="11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uk-UA" sz="1100" dirty="0" err="1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Science</a:t>
                      </a:r>
                      <a:r>
                        <a:rPr lang="uk-UA" sz="11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.</a:t>
                      </a:r>
                      <a:endParaRPr lang="uk-UA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 marL="36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3. Впровадження процедур оцінки досліджень.</a:t>
                      </a:r>
                      <a:endParaRPr lang="uk-UA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Оновлені політики, що відповідають </a:t>
                      </a:r>
                      <a:r>
                        <a:rPr lang="uk-UA" sz="1100" dirty="0" err="1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Open</a:t>
                      </a:r>
                      <a:r>
                        <a:rPr lang="uk-UA" sz="11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uk-UA" sz="1100" dirty="0" err="1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Science</a:t>
                      </a:r>
                      <a:endParaRPr lang="uk-UA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Прийняті документи, зокрема </a:t>
                      </a:r>
                      <a:r>
                        <a:rPr lang="uk-UA" sz="1100" u="sng">
                          <a:solidFill>
                            <a:srgbClr val="0563C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  <a:hlinkClick r:id="rId2"/>
                        </a:rPr>
                        <a:t>Agreement on Reforming Research Assessment</a:t>
                      </a: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, </a:t>
                      </a:r>
                      <a:r>
                        <a:rPr lang="uk-UA" sz="1100" u="sng">
                          <a:solidFill>
                            <a:srgbClr val="0563C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  <a:hlinkClick r:id="rId3"/>
                        </a:rPr>
                        <a:t>DORA</a:t>
                      </a: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. Впровадження </a:t>
                      </a:r>
                      <a:r>
                        <a:rPr lang="uk-UA" sz="1100" u="sng">
                          <a:solidFill>
                            <a:srgbClr val="0563C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  <a:hlinkClick r:id="rId4"/>
                        </a:rPr>
                        <a:t>Європейської хартії дослідників та Кодексу працевлаштування наукових працівників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2797738"/>
                  </a:ext>
                </a:extLst>
              </a:tr>
              <a:tr h="1304925">
                <a:tc>
                  <a:txBody>
                    <a:bodyPr/>
                    <a:lstStyle/>
                    <a:p>
                      <a:pPr marL="360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600" b="1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 2</a:t>
                      </a:r>
                      <a:endParaRPr lang="uk-UA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Проведення навчальних семінарів для співробітників з використання наявних інструментів (постійні ідентифікатори, репозитарії)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1. Організація циклу </a:t>
                      </a:r>
                      <a:r>
                        <a:rPr lang="uk-UA" sz="1100" dirty="0" err="1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вебінарів</a:t>
                      </a:r>
                      <a:r>
                        <a:rPr lang="uk-UA" sz="11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.</a:t>
                      </a:r>
                      <a:endParaRPr lang="uk-UA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 marL="36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2. Запрошення експертів </a:t>
                      </a:r>
                      <a:r>
                        <a:rPr lang="uk-UA" sz="1100" dirty="0" err="1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Open</a:t>
                      </a:r>
                      <a:r>
                        <a:rPr lang="uk-UA" sz="11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uk-UA" sz="1100" dirty="0" err="1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Science</a:t>
                      </a:r>
                      <a:r>
                        <a:rPr lang="uk-UA" sz="11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.</a:t>
                      </a:r>
                      <a:endParaRPr lang="uk-UA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 marL="36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3. Підготовка методичних рекомендацій.</a:t>
                      </a:r>
                      <a:endParaRPr lang="uk-UA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Підвищення кваліфікації співробітників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Кількість проведених семінарів: не менше 2 щороку</a:t>
                      </a:r>
                      <a:endParaRPr lang="uk-UA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4013885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marL="360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600" b="1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uk-UA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Розширення бази авторів із зареєстрованими ORCID</a:t>
                      </a:r>
                      <a:endParaRPr lang="uk-UA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1. Кампанія з реєстрації ORCID.</a:t>
                      </a:r>
                      <a:endParaRPr lang="uk-UA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 marL="36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2. Впровадження вимоги наявності ORCID для всіх НПП.</a:t>
                      </a:r>
                      <a:endParaRPr lang="uk-UA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Відсоток зареєстрованих користувачів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100% НПП мають заповнений профіль ORCID з коректним вказанням приналежності до БДПУ</a:t>
                      </a:r>
                      <a:endParaRPr lang="en-US" sz="1100" dirty="0"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4727134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4376B13B-11D5-4265-9271-DDF737C40359}"/>
              </a:ext>
            </a:extLst>
          </p:cNvPr>
          <p:cNvSpPr txBox="1"/>
          <p:nvPr/>
        </p:nvSpPr>
        <p:spPr>
          <a:xfrm>
            <a:off x="1052621" y="488104"/>
            <a:ext cx="9843979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ex-bold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Перспективний план впровадження стратегії розвитку відкритої науки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564D754-A4B1-4542-AB81-51E364B7B268}"/>
              </a:ext>
            </a:extLst>
          </p:cNvPr>
          <p:cNvSpPr/>
          <p:nvPr/>
        </p:nvSpPr>
        <p:spPr>
          <a:xfrm>
            <a:off x="0" y="479506"/>
            <a:ext cx="895350" cy="478856"/>
          </a:xfrm>
          <a:prstGeom prst="rect">
            <a:avLst/>
          </a:prstGeom>
          <a:gradFill>
            <a:gsLst>
              <a:gs pos="0">
                <a:srgbClr val="EF7C4C"/>
              </a:gs>
              <a:gs pos="100000">
                <a:srgbClr val="D94A52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BCA5668-7840-4D82-9440-C69413EE09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933" y="560867"/>
            <a:ext cx="326115" cy="326115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DDACF51-7FFC-498D-8BA3-D0A2C036A5C2}"/>
              </a:ext>
            </a:extLst>
          </p:cNvPr>
          <p:cNvGrpSpPr/>
          <p:nvPr/>
        </p:nvGrpSpPr>
        <p:grpSpPr>
          <a:xfrm>
            <a:off x="0" y="6330462"/>
            <a:ext cx="12192000" cy="527538"/>
            <a:chOff x="0" y="6330462"/>
            <a:chExt cx="12192000" cy="527538"/>
          </a:xfrm>
        </p:grpSpPr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C8ABF134-829C-4841-B19B-7D73ACC39EF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94603"/>
              <a:ext cx="12192000" cy="0"/>
            </a:xfrm>
            <a:prstGeom prst="line">
              <a:avLst/>
            </a:prstGeom>
            <a:ln w="12700">
              <a:gradFill>
                <a:gsLst>
                  <a:gs pos="0">
                    <a:srgbClr val="EF7C4C"/>
                  </a:gs>
                  <a:gs pos="100000">
                    <a:srgbClr val="D94A52"/>
                  </a:gs>
                </a:gsLst>
                <a:lin ang="72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8C2D042B-CB19-4521-9099-787DFF6DD57A}"/>
                </a:ext>
              </a:extLst>
            </p:cNvPr>
            <p:cNvSpPr/>
            <p:nvPr/>
          </p:nvSpPr>
          <p:spPr>
            <a:xfrm>
              <a:off x="9946295" y="6330462"/>
              <a:ext cx="1855178" cy="527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93C69125-E5FB-4568-9A1D-54A699CFF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99026" y="6423248"/>
              <a:ext cx="736669" cy="344589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1FF4603B-5021-4065-9FB9-C80A0489C9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40241" y="6359774"/>
              <a:ext cx="658712" cy="376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15937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F905151C-C994-4E7E-81E0-F2DD38D46F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766544"/>
              </p:ext>
            </p:extLst>
          </p:nvPr>
        </p:nvGraphicFramePr>
        <p:xfrm>
          <a:off x="447675" y="1365862"/>
          <a:ext cx="10591800" cy="5012632"/>
        </p:xfrm>
        <a:graphic>
          <a:graphicData uri="http://schemas.openxmlformats.org/drawingml/2006/table">
            <a:tbl>
              <a:tblPr/>
              <a:tblGrid>
                <a:gridCol w="352425">
                  <a:extLst>
                    <a:ext uri="{9D8B030D-6E8A-4147-A177-3AD203B41FA5}">
                      <a16:colId xmlns:a16="http://schemas.microsoft.com/office/drawing/2014/main" val="3630447126"/>
                    </a:ext>
                  </a:extLst>
                </a:gridCol>
                <a:gridCol w="1690866">
                  <a:extLst>
                    <a:ext uri="{9D8B030D-6E8A-4147-A177-3AD203B41FA5}">
                      <a16:colId xmlns:a16="http://schemas.microsoft.com/office/drawing/2014/main" val="3716060298"/>
                    </a:ext>
                  </a:extLst>
                </a:gridCol>
                <a:gridCol w="4915005">
                  <a:extLst>
                    <a:ext uri="{9D8B030D-6E8A-4147-A177-3AD203B41FA5}">
                      <a16:colId xmlns:a16="http://schemas.microsoft.com/office/drawing/2014/main" val="2656480098"/>
                    </a:ext>
                  </a:extLst>
                </a:gridCol>
                <a:gridCol w="1569231">
                  <a:extLst>
                    <a:ext uri="{9D8B030D-6E8A-4147-A177-3AD203B41FA5}">
                      <a16:colId xmlns:a16="http://schemas.microsoft.com/office/drawing/2014/main" val="1790449887"/>
                    </a:ext>
                  </a:extLst>
                </a:gridCol>
                <a:gridCol w="2064273">
                  <a:extLst>
                    <a:ext uri="{9D8B030D-6E8A-4147-A177-3AD203B41FA5}">
                      <a16:colId xmlns:a16="http://schemas.microsoft.com/office/drawing/2014/main" val="972784183"/>
                    </a:ext>
                  </a:extLst>
                </a:gridCol>
              </a:tblGrid>
              <a:tr h="396445">
                <a:tc>
                  <a:txBody>
                    <a:bodyPr/>
                    <a:lstStyle/>
                    <a:p>
                      <a:pPr marL="360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b="1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№</a:t>
                      </a:r>
                      <a:endParaRPr lang="uk-UA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b="1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Задача</a:t>
                      </a:r>
                      <a:endParaRPr lang="uk-UA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b="1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Система заходів, спрямованих на розв’язання задачі</a:t>
                      </a:r>
                      <a:endParaRPr lang="uk-UA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b="1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Продукт / результат</a:t>
                      </a:r>
                      <a:endParaRPr lang="uk-UA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b="1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Індикатори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71702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600" b="1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 4</a:t>
                      </a:r>
                      <a:endParaRPr lang="uk-UA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Інтеграція репозитаріїв з міжнародними платформами (OpenAIRE, EOSC)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1. Технічна адаптація репозитарію до стандартів OpenAIRE.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2. Підготовка метаданих інституційного репозитарію для індексації в EOSC.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3. Тестування нового функціоналу та інструктаж користувачів.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Репозитарій інтегрований з OpenAIRE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Індексація в міжнародних платформах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2797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600" b="1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5</a:t>
                      </a:r>
                      <a:endParaRPr lang="uk-UA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Розробка політик управління дослідницькими даними 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1. Розробка шаблонів </a:t>
                      </a:r>
                      <a:r>
                        <a:rPr lang="uk-UA" sz="1100" dirty="0" err="1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Data</a:t>
                      </a:r>
                      <a:r>
                        <a:rPr lang="uk-UA" sz="11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uk-UA" sz="1100" dirty="0" err="1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Management</a:t>
                      </a:r>
                      <a:r>
                        <a:rPr lang="uk-UA" sz="11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uk-UA" sz="1100" dirty="0" err="1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Plan</a:t>
                      </a:r>
                      <a:r>
                        <a:rPr lang="uk-UA" sz="11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 (DMP) для дослідників університету.</a:t>
                      </a:r>
                      <a:endParaRPr lang="uk-UA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2. Розширення доступності дослідницьких наборів даних через тематичні </a:t>
                      </a:r>
                      <a:r>
                        <a:rPr lang="uk-UA" sz="1100" dirty="0" err="1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репозитарії</a:t>
                      </a:r>
                      <a:r>
                        <a:rPr lang="uk-UA" sz="11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 (наприклад, </a:t>
                      </a:r>
                      <a:r>
                        <a:rPr lang="uk-UA" sz="1100" dirty="0" err="1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Zenodo</a:t>
                      </a:r>
                      <a:r>
                        <a:rPr lang="uk-UA" sz="11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lang="uk-UA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Розроблені політики та шаблони</a:t>
                      </a:r>
                      <a:endParaRPr lang="uk-UA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Розроблені політики</a:t>
                      </a:r>
                      <a:endParaRPr lang="uk-UA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Розроблено шаблон</a:t>
                      </a:r>
                      <a:endParaRPr lang="uk-UA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40138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600" b="1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6</a:t>
                      </a:r>
                      <a:endParaRPr lang="uk-UA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Розвиток відкритих журналів університету відповідно до кращих практик наукового видавництва, підтримка та розвиток вебсайтів відкритих журналів університету, розробка і затвердження Видавничої політики БДПУ, забезпечення журналам університету індексації в DOAJ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1. Оновлення та модернізація </a:t>
                      </a:r>
                      <a:r>
                        <a:rPr lang="uk-UA" sz="1100" dirty="0" err="1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вебсайтів</a:t>
                      </a:r>
                      <a:r>
                        <a:rPr lang="uk-UA" sz="11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 журналів (впровадження сучасного дизайну та функціоналу).</a:t>
                      </a:r>
                      <a:endParaRPr lang="uk-UA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2. Розробка та затвердження видавничої політики університету.</a:t>
                      </a:r>
                      <a:endParaRPr lang="uk-UA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3. Підготовка журналів до відповідності вимогам DOAJ (адаптація контенту, забезпечення відкритого доступу).</a:t>
                      </a:r>
                      <a:endParaRPr lang="uk-UA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4. Навчання редакторів кращих практик публікаційного процесу.</a:t>
                      </a:r>
                      <a:endParaRPr lang="uk-UA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Оновлені </a:t>
                      </a:r>
                      <a:r>
                        <a:rPr lang="uk-UA" sz="1100" dirty="0" err="1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вебсайти</a:t>
                      </a:r>
                      <a:r>
                        <a:rPr lang="uk-UA" sz="11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 журналів, затверджена видавнича політика, включення журналів у DOAJ</a:t>
                      </a:r>
                      <a:endParaRPr lang="uk-UA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Кількість журналів, що відповідають стандартам DOAJ</a:t>
                      </a:r>
                      <a:endParaRPr lang="uk-UA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Включення журналів у міжнародні бази даних</a:t>
                      </a:r>
                      <a:endParaRPr lang="uk-UA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4727134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4376B13B-11D5-4265-9271-DDF737C40359}"/>
              </a:ext>
            </a:extLst>
          </p:cNvPr>
          <p:cNvSpPr txBox="1"/>
          <p:nvPr/>
        </p:nvSpPr>
        <p:spPr>
          <a:xfrm>
            <a:off x="1052621" y="488104"/>
            <a:ext cx="9843979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ex-bold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Перспективний план впровадження стратегії розвитку відкритої науки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564D754-A4B1-4542-AB81-51E364B7B268}"/>
              </a:ext>
            </a:extLst>
          </p:cNvPr>
          <p:cNvSpPr/>
          <p:nvPr/>
        </p:nvSpPr>
        <p:spPr>
          <a:xfrm>
            <a:off x="0" y="479506"/>
            <a:ext cx="895350" cy="478856"/>
          </a:xfrm>
          <a:prstGeom prst="rect">
            <a:avLst/>
          </a:prstGeom>
          <a:gradFill>
            <a:gsLst>
              <a:gs pos="0">
                <a:srgbClr val="EF7C4C"/>
              </a:gs>
              <a:gs pos="100000">
                <a:srgbClr val="D94A52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B0244A-EBDD-477F-B762-58AEF7A39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933" y="560867"/>
            <a:ext cx="326115" cy="326115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3B6EB98F-532D-455C-9FE7-0242BC0B19DD}"/>
              </a:ext>
            </a:extLst>
          </p:cNvPr>
          <p:cNvGrpSpPr/>
          <p:nvPr/>
        </p:nvGrpSpPr>
        <p:grpSpPr>
          <a:xfrm>
            <a:off x="0" y="6330462"/>
            <a:ext cx="12192000" cy="527538"/>
            <a:chOff x="0" y="6330462"/>
            <a:chExt cx="12192000" cy="527538"/>
          </a:xfrm>
        </p:grpSpPr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8F2BBD77-E5DD-403F-B068-C69489BB859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94603"/>
              <a:ext cx="12192000" cy="0"/>
            </a:xfrm>
            <a:prstGeom prst="line">
              <a:avLst/>
            </a:prstGeom>
            <a:ln w="12700">
              <a:gradFill>
                <a:gsLst>
                  <a:gs pos="0">
                    <a:srgbClr val="EF7C4C"/>
                  </a:gs>
                  <a:gs pos="100000">
                    <a:srgbClr val="D94A52"/>
                  </a:gs>
                </a:gsLst>
                <a:lin ang="72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998F4759-A29B-42C6-B6D0-C71EEDAF7D02}"/>
                </a:ext>
              </a:extLst>
            </p:cNvPr>
            <p:cNvSpPr/>
            <p:nvPr/>
          </p:nvSpPr>
          <p:spPr>
            <a:xfrm>
              <a:off x="9946295" y="6330462"/>
              <a:ext cx="1855178" cy="527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8B5401-8902-4E3B-93C0-BEB0C3DC57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99026" y="6423248"/>
              <a:ext cx="736669" cy="344589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770D9A98-AA8D-4EF7-8A2C-E341A64FC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40241" y="6359774"/>
              <a:ext cx="658712" cy="376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65199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F905151C-C994-4E7E-81E0-F2DD38D46F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21336"/>
              </p:ext>
            </p:extLst>
          </p:nvPr>
        </p:nvGraphicFramePr>
        <p:xfrm>
          <a:off x="447675" y="1171698"/>
          <a:ext cx="10591800" cy="5200846"/>
        </p:xfrm>
        <a:graphic>
          <a:graphicData uri="http://schemas.openxmlformats.org/drawingml/2006/table">
            <a:tbl>
              <a:tblPr/>
              <a:tblGrid>
                <a:gridCol w="352425">
                  <a:extLst>
                    <a:ext uri="{9D8B030D-6E8A-4147-A177-3AD203B41FA5}">
                      <a16:colId xmlns:a16="http://schemas.microsoft.com/office/drawing/2014/main" val="3630447126"/>
                    </a:ext>
                  </a:extLst>
                </a:gridCol>
                <a:gridCol w="1690866">
                  <a:extLst>
                    <a:ext uri="{9D8B030D-6E8A-4147-A177-3AD203B41FA5}">
                      <a16:colId xmlns:a16="http://schemas.microsoft.com/office/drawing/2014/main" val="3716060298"/>
                    </a:ext>
                  </a:extLst>
                </a:gridCol>
                <a:gridCol w="4915005">
                  <a:extLst>
                    <a:ext uri="{9D8B030D-6E8A-4147-A177-3AD203B41FA5}">
                      <a16:colId xmlns:a16="http://schemas.microsoft.com/office/drawing/2014/main" val="2656480098"/>
                    </a:ext>
                  </a:extLst>
                </a:gridCol>
                <a:gridCol w="1569231">
                  <a:extLst>
                    <a:ext uri="{9D8B030D-6E8A-4147-A177-3AD203B41FA5}">
                      <a16:colId xmlns:a16="http://schemas.microsoft.com/office/drawing/2014/main" val="1790449887"/>
                    </a:ext>
                  </a:extLst>
                </a:gridCol>
                <a:gridCol w="2064273">
                  <a:extLst>
                    <a:ext uri="{9D8B030D-6E8A-4147-A177-3AD203B41FA5}">
                      <a16:colId xmlns:a16="http://schemas.microsoft.com/office/drawing/2014/main" val="972784183"/>
                    </a:ext>
                  </a:extLst>
                </a:gridCol>
              </a:tblGrid>
              <a:tr h="396445">
                <a:tc>
                  <a:txBody>
                    <a:bodyPr/>
                    <a:lstStyle/>
                    <a:p>
                      <a:pPr marL="360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b="1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№</a:t>
                      </a:r>
                      <a:endParaRPr lang="uk-UA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b="1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Задача</a:t>
                      </a:r>
                      <a:endParaRPr lang="uk-UA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b="1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Система заходів, спрямованих на розв’язання задачі</a:t>
                      </a:r>
                      <a:endParaRPr lang="uk-UA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b="1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Продукт / результат</a:t>
                      </a:r>
                      <a:endParaRPr lang="uk-UA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b="1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Індикатори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71702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600" b="1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7</a:t>
                      </a:r>
                      <a:endParaRPr lang="uk-UA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Заохочення викладачів до активної участі у практиках відкритої науки через систему визнання та підтримки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1. Розробка та впровадження системи мотивації (гранти, премії, визнання наукових досягнень).</a:t>
                      </a:r>
                      <a:endParaRPr lang="uk-UA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spc="-10" baseline="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2. Включення показників відкритої науки до критеріїв атестації викладачів.</a:t>
                      </a:r>
                      <a:endParaRPr lang="uk-UA" sz="1100" spc="-10" baseline="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3. Організація конкурсів та публічних відзначень активних учасників.</a:t>
                      </a:r>
                      <a:endParaRPr lang="uk-UA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4. Надання консультативної підтримки щодо використання інструментів відкритої науки.</a:t>
                      </a:r>
                      <a:endParaRPr lang="uk-UA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Зростання участі викладачів у практиках відкритої науки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Кількість викладачів, що використовують препринти, репозитарії та інші інструменти відкритої науки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2797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600" b="1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8</a:t>
                      </a:r>
                      <a:endParaRPr lang="uk-UA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Інтеграція принципів FAIR і CARE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1. Проведення навчальних семінарів для викладачів і дослідників щодо принципів FAIR (Findable, Accessible, Interoperable, Reusable) та CARE (Collective benefit, Authority to control, Responsibility, Ethics).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2. Адаптація політик університету для впровадження цих принципів у роботу з дослідницькими даними.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3. Впровадження системи оцінювання дослідницьких даних на відповідність принципам FAIR і CARE.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4. Надання інструментів для дотримання цих принципів (шаблони, інструкції).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Дослідницькі дані університету відповідають принципам FAIR і CARE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Кількість наборів даних, що відповідають принципам FAIR і CARE: не менше 1-го на кожний науковий проєкт, що реалізується в університеті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Кількість проведених семінарів: не менше 2 щороку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40138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600" b="1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9</a:t>
                      </a:r>
                      <a:endParaRPr lang="uk-UA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Впровадження системи моніторингу та звітності для оцінки впровадження практик відкритої науки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1. Інтеграція показників відкритої науки у звіти університету про наукову діяльність.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2. Удосконалення рейтингової системи, що враховує практики відкритої науки (відкриті дані, препринти, відкриті рецензії).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3. Щорічна публікація звітів про прогрес у впровадженні відкритої науки.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Система моніторингу практик відкритої науки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Кількість дослідників, що впроваджують відкриті практики</a:t>
                      </a:r>
                      <a:endParaRPr lang="uk-UA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Рівень інтеграції цих показників у звіти</a:t>
                      </a:r>
                      <a:endParaRPr lang="uk-UA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4727134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4376B13B-11D5-4265-9271-DDF737C40359}"/>
              </a:ext>
            </a:extLst>
          </p:cNvPr>
          <p:cNvSpPr txBox="1"/>
          <p:nvPr/>
        </p:nvSpPr>
        <p:spPr>
          <a:xfrm>
            <a:off x="1052621" y="488104"/>
            <a:ext cx="9843979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ex-bold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Перспективний план впровадження стратегії розвитку відкритої науки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564D754-A4B1-4542-AB81-51E364B7B268}"/>
              </a:ext>
            </a:extLst>
          </p:cNvPr>
          <p:cNvSpPr/>
          <p:nvPr/>
        </p:nvSpPr>
        <p:spPr>
          <a:xfrm>
            <a:off x="0" y="479506"/>
            <a:ext cx="895350" cy="478856"/>
          </a:xfrm>
          <a:prstGeom prst="rect">
            <a:avLst/>
          </a:prstGeom>
          <a:gradFill>
            <a:gsLst>
              <a:gs pos="0">
                <a:srgbClr val="EF7C4C"/>
              </a:gs>
              <a:gs pos="100000">
                <a:srgbClr val="D94A52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ACB2CC-3792-4ACC-B656-8E46A9F1B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933" y="560867"/>
            <a:ext cx="326115" cy="326115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674FC48-5A63-4EA7-9827-A688E449D48E}"/>
              </a:ext>
            </a:extLst>
          </p:cNvPr>
          <p:cNvGrpSpPr/>
          <p:nvPr/>
        </p:nvGrpSpPr>
        <p:grpSpPr>
          <a:xfrm>
            <a:off x="0" y="6330462"/>
            <a:ext cx="12192000" cy="527538"/>
            <a:chOff x="0" y="6330462"/>
            <a:chExt cx="12192000" cy="527538"/>
          </a:xfrm>
        </p:grpSpPr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6C3D2E3E-18C8-4047-8121-8A7D5C4FFC6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94603"/>
              <a:ext cx="12192000" cy="0"/>
            </a:xfrm>
            <a:prstGeom prst="line">
              <a:avLst/>
            </a:prstGeom>
            <a:ln w="12700">
              <a:gradFill>
                <a:gsLst>
                  <a:gs pos="0">
                    <a:srgbClr val="EF7C4C"/>
                  </a:gs>
                  <a:gs pos="100000">
                    <a:srgbClr val="D94A52"/>
                  </a:gs>
                </a:gsLst>
                <a:lin ang="72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7866ED88-3022-40D3-8B07-9C191C7BF847}"/>
                </a:ext>
              </a:extLst>
            </p:cNvPr>
            <p:cNvSpPr/>
            <p:nvPr/>
          </p:nvSpPr>
          <p:spPr>
            <a:xfrm>
              <a:off x="9946295" y="6330462"/>
              <a:ext cx="1855178" cy="527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B23E1F6E-5693-45FF-B400-D6AA2A335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99026" y="6423248"/>
              <a:ext cx="736669" cy="344589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8B5D473F-1E7E-4AD9-A1C5-4F0E3A4CD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40241" y="6359774"/>
              <a:ext cx="658712" cy="376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7236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F905151C-C994-4E7E-81E0-F2DD38D46F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978945"/>
              </p:ext>
            </p:extLst>
          </p:nvPr>
        </p:nvGraphicFramePr>
        <p:xfrm>
          <a:off x="447675" y="1181223"/>
          <a:ext cx="10591800" cy="5124646"/>
        </p:xfrm>
        <a:graphic>
          <a:graphicData uri="http://schemas.openxmlformats.org/drawingml/2006/table">
            <a:tbl>
              <a:tblPr/>
              <a:tblGrid>
                <a:gridCol w="431556">
                  <a:extLst>
                    <a:ext uri="{9D8B030D-6E8A-4147-A177-3AD203B41FA5}">
                      <a16:colId xmlns:a16="http://schemas.microsoft.com/office/drawing/2014/main" val="3630447126"/>
                    </a:ext>
                  </a:extLst>
                </a:gridCol>
                <a:gridCol w="1611735">
                  <a:extLst>
                    <a:ext uri="{9D8B030D-6E8A-4147-A177-3AD203B41FA5}">
                      <a16:colId xmlns:a16="http://schemas.microsoft.com/office/drawing/2014/main" val="3716060298"/>
                    </a:ext>
                  </a:extLst>
                </a:gridCol>
                <a:gridCol w="4915005">
                  <a:extLst>
                    <a:ext uri="{9D8B030D-6E8A-4147-A177-3AD203B41FA5}">
                      <a16:colId xmlns:a16="http://schemas.microsoft.com/office/drawing/2014/main" val="2656480098"/>
                    </a:ext>
                  </a:extLst>
                </a:gridCol>
                <a:gridCol w="1569231">
                  <a:extLst>
                    <a:ext uri="{9D8B030D-6E8A-4147-A177-3AD203B41FA5}">
                      <a16:colId xmlns:a16="http://schemas.microsoft.com/office/drawing/2014/main" val="1790449887"/>
                    </a:ext>
                  </a:extLst>
                </a:gridCol>
                <a:gridCol w="2064273">
                  <a:extLst>
                    <a:ext uri="{9D8B030D-6E8A-4147-A177-3AD203B41FA5}">
                      <a16:colId xmlns:a16="http://schemas.microsoft.com/office/drawing/2014/main" val="972784183"/>
                    </a:ext>
                  </a:extLst>
                </a:gridCol>
              </a:tblGrid>
              <a:tr h="396445">
                <a:tc>
                  <a:txBody>
                    <a:bodyPr/>
                    <a:lstStyle/>
                    <a:p>
                      <a:pPr marL="360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b="1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№</a:t>
                      </a:r>
                      <a:endParaRPr lang="uk-UA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b="1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Задача</a:t>
                      </a:r>
                      <a:endParaRPr lang="uk-UA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b="1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Система заходів, спрямованих на розв’язання задачі</a:t>
                      </a:r>
                      <a:endParaRPr lang="uk-UA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b="1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Продукт / результат</a:t>
                      </a:r>
                      <a:endParaRPr lang="uk-UA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b="1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Індикатори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71702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600" b="1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10</a:t>
                      </a:r>
                      <a:endParaRPr lang="uk-UA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Активізація участі університету у грантових проєктах з відкритої науки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1. Проведення навчальних заходів з написання грантових заявок, що враховують принципи відкритої науки.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2. Розширення співпраці з міжнародними організаціями, які фінансують проєкти відкритої науки (Horizon Europe, EOSC тощо).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3. Підготовка кейсів успішних грантових заявок для внутрішнього використання.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4. Включення пункту про принципи відкритої науки у внутрішні рекомендації з підготовки проєктів.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Зростання кількості поданих та успішно реалізованих грантових проєктів з відкритої науки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Кількість поданих грантових заявок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Кількість отриманих грантів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2797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600" b="1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11</a:t>
                      </a:r>
                      <a:endParaRPr lang="uk-UA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Інтеграція принципів відкритої науки для всіх наукових проєктів університету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1. Включення вимог дотримання принципів відкритої науки до договорів та технічних завдань  на виконання науково-дослідних робіт.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2. Створення внутрішніх рекомендацій щодо забезпечення відкритого доступу до даних, публікацій, результатів проєктів.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3. Впровадження обов’язкової перевірки відповідності принципам відкритої науки на всіх етапах виконання проєктів.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Усі наукові проєкти університету відповідають принципам відкритої науки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Відсоток наукових проєктів, що підтримують відкритий доступ: 100%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Кількість відкритих даних та публікацій: не менше набору даних 1 на проєкт, не менше 1 публікації на проєкт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40138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600" b="1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12</a:t>
                      </a:r>
                      <a:endParaRPr lang="uk-UA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Участь університету в процесі курації організацій у рамках ініціативи OpenOrgs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1. Реєстрація університету в системі OpenOrgs.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2. Налагодження процесу кураторства метаданих університету.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3. Залучення експертів для ідентифікації дублікатів та уточнення даних про університет.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4. Участь у тренінгах та обміні досвідом щодо курації метаданих.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Університет інтегрований у систему OpenOrgs, забезпечена якісна курація його метаданих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Кількість уточнених записів про університет в </a:t>
                      </a:r>
                      <a:r>
                        <a:rPr lang="uk-UA" sz="1100" dirty="0" err="1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OpenOrgs</a:t>
                      </a:r>
                      <a:endParaRPr lang="uk-UA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Участь у тренінгах та робочих групах</a:t>
                      </a:r>
                      <a:endParaRPr lang="uk-UA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4727134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4376B13B-11D5-4265-9271-DDF737C40359}"/>
              </a:ext>
            </a:extLst>
          </p:cNvPr>
          <p:cNvSpPr txBox="1"/>
          <p:nvPr/>
        </p:nvSpPr>
        <p:spPr>
          <a:xfrm>
            <a:off x="1052621" y="488104"/>
            <a:ext cx="9843979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ex-bold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Перспективний план впровадження стратегії розвитку відкритої науки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564D754-A4B1-4542-AB81-51E364B7B268}"/>
              </a:ext>
            </a:extLst>
          </p:cNvPr>
          <p:cNvSpPr/>
          <p:nvPr/>
        </p:nvSpPr>
        <p:spPr>
          <a:xfrm>
            <a:off x="0" y="479506"/>
            <a:ext cx="895350" cy="478856"/>
          </a:xfrm>
          <a:prstGeom prst="rect">
            <a:avLst/>
          </a:prstGeom>
          <a:gradFill>
            <a:gsLst>
              <a:gs pos="0">
                <a:srgbClr val="EF7C4C"/>
              </a:gs>
              <a:gs pos="100000">
                <a:srgbClr val="D94A52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E8FB984-7C64-44A4-9C9C-3708B3B10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933" y="560867"/>
            <a:ext cx="326115" cy="326115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714EB33C-2CDE-423A-972B-9EEE7C86C4DA}"/>
              </a:ext>
            </a:extLst>
          </p:cNvPr>
          <p:cNvGrpSpPr/>
          <p:nvPr/>
        </p:nvGrpSpPr>
        <p:grpSpPr>
          <a:xfrm>
            <a:off x="0" y="6330462"/>
            <a:ext cx="12192000" cy="527538"/>
            <a:chOff x="0" y="6330462"/>
            <a:chExt cx="12192000" cy="527538"/>
          </a:xfrm>
        </p:grpSpPr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1FB92FB4-E8C4-41C8-AA98-C0CD99C03FB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94603"/>
              <a:ext cx="12192000" cy="0"/>
            </a:xfrm>
            <a:prstGeom prst="line">
              <a:avLst/>
            </a:prstGeom>
            <a:ln w="12700">
              <a:gradFill>
                <a:gsLst>
                  <a:gs pos="0">
                    <a:srgbClr val="EF7C4C"/>
                  </a:gs>
                  <a:gs pos="100000">
                    <a:srgbClr val="D94A52"/>
                  </a:gs>
                </a:gsLst>
                <a:lin ang="72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04B914B4-109E-4A3A-B0AE-45D9A1E597CE}"/>
                </a:ext>
              </a:extLst>
            </p:cNvPr>
            <p:cNvSpPr/>
            <p:nvPr/>
          </p:nvSpPr>
          <p:spPr>
            <a:xfrm>
              <a:off x="9946295" y="6330462"/>
              <a:ext cx="1855178" cy="527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238117A4-4961-4F2F-BDF5-4D38EDAE0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99026" y="6423248"/>
              <a:ext cx="736669" cy="344589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123290EA-E556-4D72-840F-D3A0B63F5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40241" y="6359774"/>
              <a:ext cx="658712" cy="376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50912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F905151C-C994-4E7E-81E0-F2DD38D46F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640562"/>
              </p:ext>
            </p:extLst>
          </p:nvPr>
        </p:nvGraphicFramePr>
        <p:xfrm>
          <a:off x="447675" y="1181223"/>
          <a:ext cx="10591800" cy="5200846"/>
        </p:xfrm>
        <a:graphic>
          <a:graphicData uri="http://schemas.openxmlformats.org/drawingml/2006/table">
            <a:tbl>
              <a:tblPr/>
              <a:tblGrid>
                <a:gridCol w="431556">
                  <a:extLst>
                    <a:ext uri="{9D8B030D-6E8A-4147-A177-3AD203B41FA5}">
                      <a16:colId xmlns:a16="http://schemas.microsoft.com/office/drawing/2014/main" val="3630447126"/>
                    </a:ext>
                  </a:extLst>
                </a:gridCol>
                <a:gridCol w="1611735">
                  <a:extLst>
                    <a:ext uri="{9D8B030D-6E8A-4147-A177-3AD203B41FA5}">
                      <a16:colId xmlns:a16="http://schemas.microsoft.com/office/drawing/2014/main" val="3716060298"/>
                    </a:ext>
                  </a:extLst>
                </a:gridCol>
                <a:gridCol w="4915005">
                  <a:extLst>
                    <a:ext uri="{9D8B030D-6E8A-4147-A177-3AD203B41FA5}">
                      <a16:colId xmlns:a16="http://schemas.microsoft.com/office/drawing/2014/main" val="2656480098"/>
                    </a:ext>
                  </a:extLst>
                </a:gridCol>
                <a:gridCol w="1569231">
                  <a:extLst>
                    <a:ext uri="{9D8B030D-6E8A-4147-A177-3AD203B41FA5}">
                      <a16:colId xmlns:a16="http://schemas.microsoft.com/office/drawing/2014/main" val="1790449887"/>
                    </a:ext>
                  </a:extLst>
                </a:gridCol>
                <a:gridCol w="2064273">
                  <a:extLst>
                    <a:ext uri="{9D8B030D-6E8A-4147-A177-3AD203B41FA5}">
                      <a16:colId xmlns:a16="http://schemas.microsoft.com/office/drawing/2014/main" val="972784183"/>
                    </a:ext>
                  </a:extLst>
                </a:gridCol>
              </a:tblGrid>
              <a:tr h="396445">
                <a:tc>
                  <a:txBody>
                    <a:bodyPr/>
                    <a:lstStyle/>
                    <a:p>
                      <a:pPr marL="360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b="1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№</a:t>
                      </a:r>
                      <a:endParaRPr lang="uk-UA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b="1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Задача</a:t>
                      </a:r>
                      <a:endParaRPr lang="uk-UA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b="1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Система заходів, спрямованих на розв’язання задачі</a:t>
                      </a:r>
                      <a:endParaRPr lang="uk-UA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b="1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Продукт / результат</a:t>
                      </a:r>
                      <a:endParaRPr lang="uk-UA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b="1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Індикатори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71702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600" b="1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13</a:t>
                      </a:r>
                      <a:endParaRPr lang="uk-UA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Створення робочої групи з впровадження відкритої науки та залучення фахівців для навчання, у тому числі Data Stewards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1. Формування робочої групи з представників різних підрозділів університету (науковці, IT-фахівці, бібліотекарі).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2. Розробка плану дій з впровадження відкритої науки.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3. Залучення фахівців Data Stewards для навчання персоналу та підтримки дослідників у питаннях управління даними.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4. Проведення регулярних тренінгів та семінарів для співробітників.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Активна робоча група, організовані тренінги з відкритої науки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Кількість проведених заходів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Кількість підготовлених Data Stewards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2797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600" b="1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14</a:t>
                      </a:r>
                      <a:endParaRPr lang="uk-UA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Розвиток громадянської науки як частини стратегії відкритої науки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1. Розробка програм залучення громадськості до наукових досліджень університету.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2. Організація освітніх кампаній, спрямованих на популяризацію громадянської науки.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3. Проведення пілотних проєктів із залученням громадян до збору даних, аналізу або моніторингу (наприклад, екологічні або соціальні дослідження).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4. Інтеграція результатів громадянської науки у загальні звіти про наукову діяльність університету.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Залучення громадськості до наукових досліджень університету, реалізовані пілотні проєкти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Кількість пілотних проєктів: не менше 1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Кількість учасників громадянської науки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40138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600" b="1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15</a:t>
                      </a:r>
                      <a:endParaRPr lang="uk-UA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Створення цифрової екосистеми для підтримки практик відкритої науки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1. Вибір та впровадження цифрових інструментів для управління науковими даними, препринтами та іншими результатами досліджень.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2. Інтеграція наявних систем університету у цифрову екосистему.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3. Забезпечення доступу дослідників до навчальних матеріалів і тренінгів з використання нових цифрових інструментів.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Функціональна цифрова екосистема, що підтримує відкриту науку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Кількість впроваджених цифрових інструментів</a:t>
                      </a:r>
                      <a:endParaRPr lang="uk-UA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Рівень користування платформами дослідниками</a:t>
                      </a:r>
                      <a:endParaRPr lang="uk-UA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4727134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4376B13B-11D5-4265-9271-DDF737C40359}"/>
              </a:ext>
            </a:extLst>
          </p:cNvPr>
          <p:cNvSpPr txBox="1"/>
          <p:nvPr/>
        </p:nvSpPr>
        <p:spPr>
          <a:xfrm>
            <a:off x="1052621" y="488104"/>
            <a:ext cx="9843979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ex-bold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Перспективний план впровадження стратегії розвитку відкритої науки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564D754-A4B1-4542-AB81-51E364B7B268}"/>
              </a:ext>
            </a:extLst>
          </p:cNvPr>
          <p:cNvSpPr/>
          <p:nvPr/>
        </p:nvSpPr>
        <p:spPr>
          <a:xfrm>
            <a:off x="0" y="479506"/>
            <a:ext cx="895350" cy="478856"/>
          </a:xfrm>
          <a:prstGeom prst="rect">
            <a:avLst/>
          </a:prstGeom>
          <a:gradFill>
            <a:gsLst>
              <a:gs pos="0">
                <a:srgbClr val="EF7C4C"/>
              </a:gs>
              <a:gs pos="100000">
                <a:srgbClr val="D94A52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82A56C3-5F55-4B6D-B4C7-B96BB3C93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933" y="560867"/>
            <a:ext cx="326115" cy="326115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8D51662-41EB-400F-BBC6-4FCE59372176}"/>
              </a:ext>
            </a:extLst>
          </p:cNvPr>
          <p:cNvGrpSpPr/>
          <p:nvPr/>
        </p:nvGrpSpPr>
        <p:grpSpPr>
          <a:xfrm>
            <a:off x="0" y="6330462"/>
            <a:ext cx="12192000" cy="527538"/>
            <a:chOff x="0" y="6330462"/>
            <a:chExt cx="12192000" cy="527538"/>
          </a:xfrm>
        </p:grpSpPr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890DB9A7-78B4-4DA0-BC6E-A9BA31CC2CF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94603"/>
              <a:ext cx="12192000" cy="0"/>
            </a:xfrm>
            <a:prstGeom prst="line">
              <a:avLst/>
            </a:prstGeom>
            <a:ln w="12700">
              <a:gradFill>
                <a:gsLst>
                  <a:gs pos="0">
                    <a:srgbClr val="EF7C4C"/>
                  </a:gs>
                  <a:gs pos="100000">
                    <a:srgbClr val="D94A52"/>
                  </a:gs>
                </a:gsLst>
                <a:lin ang="72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583F2B10-B738-4E70-A364-EB2AFDBA30C2}"/>
                </a:ext>
              </a:extLst>
            </p:cNvPr>
            <p:cNvSpPr/>
            <p:nvPr/>
          </p:nvSpPr>
          <p:spPr>
            <a:xfrm>
              <a:off x="9946295" y="6330462"/>
              <a:ext cx="1855178" cy="527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3B252199-A076-448F-8655-075EAF93B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99026" y="6423248"/>
              <a:ext cx="736669" cy="344589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98227C11-8B9B-48A5-9742-91CEA28FC1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40241" y="6359774"/>
              <a:ext cx="658712" cy="376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97881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F905151C-C994-4E7E-81E0-F2DD38D46F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26284"/>
              </p:ext>
            </p:extLst>
          </p:nvPr>
        </p:nvGraphicFramePr>
        <p:xfrm>
          <a:off x="447675" y="1550500"/>
          <a:ext cx="10591800" cy="4627060"/>
        </p:xfrm>
        <a:graphic>
          <a:graphicData uri="http://schemas.openxmlformats.org/drawingml/2006/table">
            <a:tbl>
              <a:tblPr/>
              <a:tblGrid>
                <a:gridCol w="431556">
                  <a:extLst>
                    <a:ext uri="{9D8B030D-6E8A-4147-A177-3AD203B41FA5}">
                      <a16:colId xmlns:a16="http://schemas.microsoft.com/office/drawing/2014/main" val="3630447126"/>
                    </a:ext>
                  </a:extLst>
                </a:gridCol>
                <a:gridCol w="1611735">
                  <a:extLst>
                    <a:ext uri="{9D8B030D-6E8A-4147-A177-3AD203B41FA5}">
                      <a16:colId xmlns:a16="http://schemas.microsoft.com/office/drawing/2014/main" val="3716060298"/>
                    </a:ext>
                  </a:extLst>
                </a:gridCol>
                <a:gridCol w="4915005">
                  <a:extLst>
                    <a:ext uri="{9D8B030D-6E8A-4147-A177-3AD203B41FA5}">
                      <a16:colId xmlns:a16="http://schemas.microsoft.com/office/drawing/2014/main" val="2656480098"/>
                    </a:ext>
                  </a:extLst>
                </a:gridCol>
                <a:gridCol w="1569231">
                  <a:extLst>
                    <a:ext uri="{9D8B030D-6E8A-4147-A177-3AD203B41FA5}">
                      <a16:colId xmlns:a16="http://schemas.microsoft.com/office/drawing/2014/main" val="1790449887"/>
                    </a:ext>
                  </a:extLst>
                </a:gridCol>
                <a:gridCol w="2064273">
                  <a:extLst>
                    <a:ext uri="{9D8B030D-6E8A-4147-A177-3AD203B41FA5}">
                      <a16:colId xmlns:a16="http://schemas.microsoft.com/office/drawing/2014/main" val="972784183"/>
                    </a:ext>
                  </a:extLst>
                </a:gridCol>
              </a:tblGrid>
              <a:tr h="396445">
                <a:tc>
                  <a:txBody>
                    <a:bodyPr/>
                    <a:lstStyle/>
                    <a:p>
                      <a:pPr marL="360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b="1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№</a:t>
                      </a:r>
                      <a:endParaRPr lang="uk-UA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b="1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Задача</a:t>
                      </a:r>
                      <a:endParaRPr lang="uk-UA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b="1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Система заходів, спрямованих на розв’язання задачі</a:t>
                      </a:r>
                      <a:endParaRPr lang="uk-UA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b="1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Продукт / результат</a:t>
                      </a:r>
                      <a:endParaRPr lang="uk-UA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b="1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Індикатори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71702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600" b="1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16</a:t>
                      </a:r>
                      <a:endParaRPr lang="uk-UA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Сприяння відтворюваності досліджень через участь у національних ініціативах та проведення освітніх заходів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1. Вступ університету до Української мережі відтворюваності.</a:t>
                      </a:r>
                      <a:endParaRPr lang="uk-UA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2. Організація всеукраїнського семінару з питань відтворюваності досліджень, спрямованого на популяризацію кращих практик.</a:t>
                      </a:r>
                      <a:endParaRPr lang="uk-UA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3. Розробка методичних рекомендацій для викладачів і дослідників щодо забезпечення відтворюваності.</a:t>
                      </a:r>
                      <a:endParaRPr lang="uk-UA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4. Популяризація теми відтворюваності через публікації та навчальні матеріали.</a:t>
                      </a:r>
                      <a:endParaRPr lang="uk-UA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Університет є членом Української мережі відтворюваності, проведений всеукраїнський семінар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Кількість учасників семінару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Відгуки учасників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Кількість використаних рекомендацій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2797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600" b="1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17</a:t>
                      </a:r>
                      <a:endParaRPr lang="uk-UA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Впровадження механізмів боротьби з хижацькими журналами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1. Розробка інструкцій для викладачів і дослідників щодо уникнення публікацій у хижацьких виданнях.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2. Проведення семінарів для викладачів та аспірантів щодо міжнародних стандартів академічного видавництва.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Підвищення обізнаності дослідників та зменшення кількості публікацій у хижацьких журналах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Кількість розроблених інструкцій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Кількість журналів у списку рекомендацій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40138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600" b="1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18</a:t>
                      </a:r>
                      <a:endParaRPr lang="uk-UA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Інтеграція відкритих цитувань (Initiative for Open Citations, I4OC)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1. Забезпечення подання метаданих університетських публікацій у відкриті платформи цитувань.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2. Проведення навчальних заходів для викладачів і дослідників щодо важливості відкритих цитувань.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Метадані публікацій інтегровані у відкриті платформи цитувань, підвищена обізнаність дослідників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Кількість інтегрованих записів</a:t>
                      </a:r>
                      <a:endParaRPr lang="uk-UA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Кількість проведених навчальних заходів</a:t>
                      </a:r>
                      <a:endParaRPr lang="uk-UA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4727134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4376B13B-11D5-4265-9271-DDF737C40359}"/>
              </a:ext>
            </a:extLst>
          </p:cNvPr>
          <p:cNvSpPr txBox="1"/>
          <p:nvPr/>
        </p:nvSpPr>
        <p:spPr>
          <a:xfrm>
            <a:off x="1052621" y="488104"/>
            <a:ext cx="9843979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ex-bold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Перспективний план впровадження стратегії розвитку відкритої науки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564D754-A4B1-4542-AB81-51E364B7B268}"/>
              </a:ext>
            </a:extLst>
          </p:cNvPr>
          <p:cNvSpPr/>
          <p:nvPr/>
        </p:nvSpPr>
        <p:spPr>
          <a:xfrm>
            <a:off x="0" y="479506"/>
            <a:ext cx="895350" cy="478856"/>
          </a:xfrm>
          <a:prstGeom prst="rect">
            <a:avLst/>
          </a:prstGeom>
          <a:gradFill>
            <a:gsLst>
              <a:gs pos="0">
                <a:srgbClr val="EF7C4C"/>
              </a:gs>
              <a:gs pos="100000">
                <a:srgbClr val="D94A52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AEDF03-1E14-4A2A-9E5E-F74EC53A3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933" y="560867"/>
            <a:ext cx="326115" cy="326115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6675F693-BBA6-4083-99FC-01869F5E5D69}"/>
              </a:ext>
            </a:extLst>
          </p:cNvPr>
          <p:cNvGrpSpPr/>
          <p:nvPr/>
        </p:nvGrpSpPr>
        <p:grpSpPr>
          <a:xfrm>
            <a:off x="0" y="6330462"/>
            <a:ext cx="12192000" cy="527538"/>
            <a:chOff x="0" y="6330462"/>
            <a:chExt cx="12192000" cy="527538"/>
          </a:xfrm>
        </p:grpSpPr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E7F81283-5895-4082-8551-036CE6FEC2F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94603"/>
              <a:ext cx="12192000" cy="0"/>
            </a:xfrm>
            <a:prstGeom prst="line">
              <a:avLst/>
            </a:prstGeom>
            <a:ln w="12700">
              <a:gradFill>
                <a:gsLst>
                  <a:gs pos="0">
                    <a:srgbClr val="EF7C4C"/>
                  </a:gs>
                  <a:gs pos="100000">
                    <a:srgbClr val="D94A52"/>
                  </a:gs>
                </a:gsLst>
                <a:lin ang="72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87698D1D-FA8C-4418-A1C0-9070C008F441}"/>
                </a:ext>
              </a:extLst>
            </p:cNvPr>
            <p:cNvSpPr/>
            <p:nvPr/>
          </p:nvSpPr>
          <p:spPr>
            <a:xfrm>
              <a:off x="9946295" y="6330462"/>
              <a:ext cx="1855178" cy="527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4D207461-E79A-4350-9254-EEE475D2E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99026" y="6423248"/>
              <a:ext cx="736669" cy="344589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9C95327F-9023-4900-8A73-BE6F538EA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40241" y="6359774"/>
              <a:ext cx="658712" cy="376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806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2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2027486-6736-4F6E-BDB2-D51533EEE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464" y="0"/>
            <a:ext cx="7000535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C9501C-6080-4405-B282-2F61E8177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307" y="1847107"/>
            <a:ext cx="4514850" cy="3724275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uk-UA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Rex-bold" panose="02000000000000000000" pitchFamily="50" charset="0"/>
                <a:cs typeface="Segoe UI Semibold" panose="020B0702040204020203" pitchFamily="34" charset="0"/>
              </a:rPr>
              <a:t>Стратегія розвитку відкритої науки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ECBD160-63CC-4DF3-B4BA-D84F05E455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" r="12813"/>
          <a:stretch/>
        </p:blipFill>
        <p:spPr>
          <a:xfrm>
            <a:off x="-18711" y="0"/>
            <a:ext cx="5210176" cy="6858000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73D9B068-DF3A-4384-95BC-96B47CF43BDE}"/>
              </a:ext>
            </a:extLst>
          </p:cNvPr>
          <p:cNvCxnSpPr>
            <a:cxnSpLocks/>
          </p:cNvCxnSpPr>
          <p:nvPr/>
        </p:nvCxnSpPr>
        <p:spPr>
          <a:xfrm>
            <a:off x="5977084" y="941148"/>
            <a:ext cx="5300493" cy="0"/>
          </a:xfrm>
          <a:prstGeom prst="line">
            <a:avLst/>
          </a:prstGeom>
          <a:ln w="57150">
            <a:gradFill>
              <a:gsLst>
                <a:gs pos="0">
                  <a:srgbClr val="EF7C4C"/>
                </a:gs>
                <a:gs pos="100000">
                  <a:srgbClr val="D94A52"/>
                </a:gs>
              </a:gsLst>
              <a:lin ang="7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ADDD5E99-C38A-47EA-BC15-D7B17892C279}"/>
              </a:ext>
            </a:extLst>
          </p:cNvPr>
          <p:cNvGrpSpPr/>
          <p:nvPr/>
        </p:nvGrpSpPr>
        <p:grpSpPr>
          <a:xfrm>
            <a:off x="7506584" y="316376"/>
            <a:ext cx="2370295" cy="1249544"/>
            <a:chOff x="8519226" y="316376"/>
            <a:chExt cx="2370295" cy="1249544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5D6189E9-5F43-4AA3-8E03-3A69C2000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519226" y="316376"/>
              <a:ext cx="1249548" cy="1249544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BD444197-3307-4804-B19A-BC3B4A202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639973" y="316376"/>
              <a:ext cx="1249548" cy="1249544"/>
            </a:xfrm>
            <a:prstGeom prst="rect">
              <a:avLst/>
            </a:prstGeom>
          </p:spPr>
        </p:pic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2888679B-25A7-4582-AEA0-0A2519F317ED}"/>
                </a:ext>
              </a:extLst>
            </p:cNvPr>
            <p:cNvSpPr/>
            <p:nvPr/>
          </p:nvSpPr>
          <p:spPr>
            <a:xfrm>
              <a:off x="9129714" y="316376"/>
              <a:ext cx="1185862" cy="12495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0D15FAF-E882-4C7D-95B5-48AD82DFFD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42" y="479615"/>
            <a:ext cx="1936779" cy="90595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0626AF-57EC-4B78-B89C-5EDB91936E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5609" y="5220792"/>
            <a:ext cx="1892246" cy="108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526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F905151C-C994-4E7E-81E0-F2DD38D46F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166999"/>
              </p:ext>
            </p:extLst>
          </p:nvPr>
        </p:nvGraphicFramePr>
        <p:xfrm>
          <a:off x="447675" y="1341688"/>
          <a:ext cx="10591800" cy="3626303"/>
        </p:xfrm>
        <a:graphic>
          <a:graphicData uri="http://schemas.openxmlformats.org/drawingml/2006/table">
            <a:tbl>
              <a:tblPr/>
              <a:tblGrid>
                <a:gridCol w="431556">
                  <a:extLst>
                    <a:ext uri="{9D8B030D-6E8A-4147-A177-3AD203B41FA5}">
                      <a16:colId xmlns:a16="http://schemas.microsoft.com/office/drawing/2014/main" val="3630447126"/>
                    </a:ext>
                  </a:extLst>
                </a:gridCol>
                <a:gridCol w="1611735">
                  <a:extLst>
                    <a:ext uri="{9D8B030D-6E8A-4147-A177-3AD203B41FA5}">
                      <a16:colId xmlns:a16="http://schemas.microsoft.com/office/drawing/2014/main" val="3716060298"/>
                    </a:ext>
                  </a:extLst>
                </a:gridCol>
                <a:gridCol w="4915005">
                  <a:extLst>
                    <a:ext uri="{9D8B030D-6E8A-4147-A177-3AD203B41FA5}">
                      <a16:colId xmlns:a16="http://schemas.microsoft.com/office/drawing/2014/main" val="2656480098"/>
                    </a:ext>
                  </a:extLst>
                </a:gridCol>
                <a:gridCol w="1569231">
                  <a:extLst>
                    <a:ext uri="{9D8B030D-6E8A-4147-A177-3AD203B41FA5}">
                      <a16:colId xmlns:a16="http://schemas.microsoft.com/office/drawing/2014/main" val="1790449887"/>
                    </a:ext>
                  </a:extLst>
                </a:gridCol>
                <a:gridCol w="2064273">
                  <a:extLst>
                    <a:ext uri="{9D8B030D-6E8A-4147-A177-3AD203B41FA5}">
                      <a16:colId xmlns:a16="http://schemas.microsoft.com/office/drawing/2014/main" val="972784183"/>
                    </a:ext>
                  </a:extLst>
                </a:gridCol>
              </a:tblGrid>
              <a:tr h="396445">
                <a:tc>
                  <a:txBody>
                    <a:bodyPr/>
                    <a:lstStyle/>
                    <a:p>
                      <a:pPr marL="360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b="1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№</a:t>
                      </a:r>
                      <a:endParaRPr lang="uk-UA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b="1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Задача</a:t>
                      </a:r>
                      <a:endParaRPr lang="uk-UA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b="1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Система заходів, спрямованих на розв’язання задачі</a:t>
                      </a:r>
                      <a:endParaRPr lang="uk-UA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b="1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Продукт / результат</a:t>
                      </a:r>
                      <a:endParaRPr lang="uk-UA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b="1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Індикатори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71702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600" b="1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19</a:t>
                      </a:r>
                      <a:endParaRPr lang="uk-UA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Зростання використання відкритого програмного забезпечення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1. Організація тренінгів для дослідників, викладачів і студентів із використання відкритих інструментів для обробки та аналізу даних (наприклад, R, </a:t>
                      </a:r>
                      <a:r>
                        <a:rPr lang="uk-UA" sz="1100" dirty="0" err="1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Python</a:t>
                      </a:r>
                      <a:r>
                        <a:rPr lang="uk-UA" sz="11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).</a:t>
                      </a:r>
                      <a:endParaRPr lang="uk-UA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2. Розробка навчальних матеріалів та практичних кейсів для роботи з відкритим програмним забезпеченням.</a:t>
                      </a:r>
                      <a:endParaRPr lang="uk-UA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3. Моніторинг рівня використання відкритих інструментів у дослідницьких </a:t>
                      </a:r>
                      <a:r>
                        <a:rPr lang="uk-UA" sz="1100" dirty="0" err="1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проєктах</a:t>
                      </a:r>
                      <a:r>
                        <a:rPr lang="uk-UA" sz="11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 і освітньому процесі.</a:t>
                      </a:r>
                      <a:endParaRPr lang="uk-UA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Підвищення частоти використання відкритого програмного забезпечення в університеті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Кількість проведених тренінгів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Відсоток проєктів, що використовують відкриті інструменти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2797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600" b="1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20</a:t>
                      </a:r>
                      <a:endParaRPr lang="uk-UA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Подальший розвиток функціональності університетської бібліотеки для підтримки відкритої науки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1. Оновлення та розширення розділу на вебсайті бібліотеки, присвяченого відкритій науці (додавання нових посібників, інструкцій, рекомендацій).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2. Посилення роботи з популяризації інституційного репозитарію через семінари та інформаційні кампанії.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3. Розробка нових послуг бібліотеки, таких як консультації з управління даними або вибору журналів відкритого доступу.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Бібліотека як центр підтримки відкритої науки в університеті</a:t>
                      </a:r>
                      <a:endParaRPr lang="uk-UA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Кількість оновлених і створених ресурсів</a:t>
                      </a:r>
                      <a:endParaRPr lang="uk-UA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1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Кількість консультацій та заходів</a:t>
                      </a:r>
                      <a:endParaRPr lang="uk-UA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4800" marB="6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4013885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4376B13B-11D5-4265-9271-DDF737C40359}"/>
              </a:ext>
            </a:extLst>
          </p:cNvPr>
          <p:cNvSpPr txBox="1"/>
          <p:nvPr/>
        </p:nvSpPr>
        <p:spPr>
          <a:xfrm>
            <a:off x="1052621" y="488104"/>
            <a:ext cx="9843979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ex-bold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Перспективний план впровадження стратегії розвитку відкритої науки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564D754-A4B1-4542-AB81-51E364B7B268}"/>
              </a:ext>
            </a:extLst>
          </p:cNvPr>
          <p:cNvSpPr/>
          <p:nvPr/>
        </p:nvSpPr>
        <p:spPr>
          <a:xfrm>
            <a:off x="0" y="479506"/>
            <a:ext cx="895350" cy="478856"/>
          </a:xfrm>
          <a:prstGeom prst="rect">
            <a:avLst/>
          </a:prstGeom>
          <a:gradFill>
            <a:gsLst>
              <a:gs pos="0">
                <a:srgbClr val="EF7C4C"/>
              </a:gs>
              <a:gs pos="100000">
                <a:srgbClr val="D94A52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402CEE0-4609-4318-BE63-59B5E2BF7D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419266"/>
              </p:ext>
            </p:extLst>
          </p:nvPr>
        </p:nvGraphicFramePr>
        <p:xfrm>
          <a:off x="507999" y="5783673"/>
          <a:ext cx="5727065" cy="462344"/>
        </p:xfrm>
        <a:graphic>
          <a:graphicData uri="http://schemas.openxmlformats.org/drawingml/2006/table">
            <a:tbl>
              <a:tblPr firstRow="1" firstCol="1" bandRow="1"/>
              <a:tblGrid>
                <a:gridCol w="5727065">
                  <a:extLst>
                    <a:ext uri="{9D8B030D-6E8A-4147-A177-3AD203B41FA5}">
                      <a16:colId xmlns:a16="http://schemas.microsoft.com/office/drawing/2014/main" val="33562323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900" b="1" dirty="0">
                          <a:solidFill>
                            <a:srgbClr val="0D0D0D"/>
                          </a:solidFill>
                          <a:effectLst/>
                          <a:latin typeface="Roboto Condens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uk-UA" sz="1100" dirty="0">
                        <a:solidFill>
                          <a:srgbClr val="0D0D0D"/>
                        </a:solidFill>
                        <a:effectLst/>
                        <a:latin typeface="Roboto Condensed" panose="02000000000000000000" pitchFamily="2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900" b="1" dirty="0">
                          <a:solidFill>
                            <a:srgbClr val="0D0D0D"/>
                          </a:solidFill>
                          <a:effectLst/>
                          <a:latin typeface="Roboto Condens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Яна Сичікова, Сергій </a:t>
                      </a:r>
                      <a:r>
                        <a:rPr lang="uk-UA" sz="900" b="1" dirty="0" err="1">
                          <a:solidFill>
                            <a:srgbClr val="0D0D0D"/>
                          </a:solidFill>
                          <a:effectLst/>
                          <a:latin typeface="Roboto Condens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Назаровець</a:t>
                      </a:r>
                      <a:r>
                        <a:rPr lang="uk-UA" sz="900" dirty="0">
                          <a:solidFill>
                            <a:srgbClr val="0D0D0D"/>
                          </a:solidFill>
                          <a:effectLst/>
                          <a:latin typeface="Roboto Condens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uk-UA" sz="900" noProof="0" dirty="0">
                          <a:solidFill>
                            <a:srgbClr val="0D0D0D"/>
                          </a:solidFill>
                          <a:effectLst/>
                          <a:latin typeface="Roboto Condens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Перспективний план впровадження стратегії розвитку відкритої науки. Бердянський державний педагогічний університет</a:t>
                      </a:r>
                      <a:r>
                        <a:rPr lang="ru-RU" sz="900" dirty="0">
                          <a:solidFill>
                            <a:srgbClr val="0D0D0D"/>
                          </a:solidFill>
                          <a:effectLst/>
                          <a:latin typeface="Roboto Condens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. 2024</a:t>
                      </a:r>
                      <a:endParaRPr lang="uk-UA" sz="1100" dirty="0">
                        <a:solidFill>
                          <a:srgbClr val="0D0D0D"/>
                        </a:solidFill>
                        <a:effectLst/>
                        <a:latin typeface="Roboto Condensed" panose="02000000000000000000" pitchFamily="2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8733301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0319C5-74C9-4E4A-A3DD-0A30DED80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933" y="560867"/>
            <a:ext cx="326115" cy="326115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A4008BB8-0ECA-414B-88BF-1359C96267E5}"/>
              </a:ext>
            </a:extLst>
          </p:cNvPr>
          <p:cNvGrpSpPr/>
          <p:nvPr/>
        </p:nvGrpSpPr>
        <p:grpSpPr>
          <a:xfrm>
            <a:off x="0" y="6330462"/>
            <a:ext cx="12192000" cy="527538"/>
            <a:chOff x="0" y="6330462"/>
            <a:chExt cx="12192000" cy="527538"/>
          </a:xfrm>
        </p:grpSpPr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F045F738-1281-47A9-A53C-E31ACE0ED2D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94603"/>
              <a:ext cx="12192000" cy="0"/>
            </a:xfrm>
            <a:prstGeom prst="line">
              <a:avLst/>
            </a:prstGeom>
            <a:ln w="12700">
              <a:gradFill>
                <a:gsLst>
                  <a:gs pos="0">
                    <a:srgbClr val="EF7C4C"/>
                  </a:gs>
                  <a:gs pos="100000">
                    <a:srgbClr val="D94A52"/>
                  </a:gs>
                </a:gsLst>
                <a:lin ang="72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59935617-4FF2-413E-B0E0-9E5ED1ADEFEC}"/>
                </a:ext>
              </a:extLst>
            </p:cNvPr>
            <p:cNvSpPr/>
            <p:nvPr/>
          </p:nvSpPr>
          <p:spPr>
            <a:xfrm>
              <a:off x="9946295" y="6330462"/>
              <a:ext cx="1855178" cy="527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0127F9EF-1F4C-4E66-9C36-1F477EF80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99026" y="6423248"/>
              <a:ext cx="736669" cy="344589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400991A0-55ED-4320-8C77-7040D959D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40241" y="6359774"/>
              <a:ext cx="658712" cy="376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79362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9C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0268D0A-6600-46EA-8EB3-381EF5733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5E32D1-4E1D-47C6-BC26-AE2F384AC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148" y="2524454"/>
            <a:ext cx="3371152" cy="1809091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700" dirty="0">
                <a:effectLst/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Сичікова Я., </a:t>
            </a:r>
            <a:r>
              <a:rPr lang="uk-UA" sz="1700" dirty="0" err="1">
                <a:effectLst/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Назаровець</a:t>
            </a:r>
            <a:r>
              <a:rPr lang="uk-UA" sz="1700" dirty="0">
                <a:effectLst/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 С. (2025). Стратегія розвитку відкритої науки в Бердянському державному педагогічному університеті. </a:t>
            </a:r>
            <a:r>
              <a:rPr lang="uk-UA" sz="1700" dirty="0" err="1">
                <a:effectLst/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Zenodo</a:t>
            </a:r>
            <a:r>
              <a:rPr lang="uk-UA" sz="1700" dirty="0">
                <a:effectLst/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.</a:t>
            </a:r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4E846B21-1D0A-4E4C-8341-727A2990E5E0}"/>
              </a:ext>
            </a:extLst>
          </p:cNvPr>
          <p:cNvCxnSpPr>
            <a:cxnSpLocks/>
          </p:cNvCxnSpPr>
          <p:nvPr/>
        </p:nvCxnSpPr>
        <p:spPr>
          <a:xfrm>
            <a:off x="1905000" y="1262270"/>
            <a:ext cx="9010650" cy="0"/>
          </a:xfrm>
          <a:prstGeom prst="line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761205A-1621-4A85-8BE1-C5B180666C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147" y="637933"/>
            <a:ext cx="1134622" cy="648149"/>
          </a:xfrm>
          <a:prstGeom prst="rect">
            <a:avLst/>
          </a:prstGeom>
        </p:spPr>
      </p:pic>
      <p:sp>
        <p:nvSpPr>
          <p:cNvPr id="15" name="Объект 6">
            <a:hlinkClick r:id="rId4"/>
            <a:extLst>
              <a:ext uri="{FF2B5EF4-FFF2-40B4-BE49-F238E27FC236}">
                <a16:creationId xmlns:a16="http://schemas.microsoft.com/office/drawing/2014/main" id="{3A11309E-FCF5-4F72-B1DD-B535A3306EF0}"/>
              </a:ext>
            </a:extLst>
          </p:cNvPr>
          <p:cNvSpPr txBox="1">
            <a:spLocks/>
          </p:cNvSpPr>
          <p:nvPr/>
        </p:nvSpPr>
        <p:spPr>
          <a:xfrm>
            <a:off x="553147" y="4288011"/>
            <a:ext cx="2541745" cy="488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1400" dirty="0">
                <a:solidFill>
                  <a:srgbClr val="0078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https://doi.org/10.5281/zenodo.15007308</a:t>
            </a:r>
            <a:r>
              <a:rPr lang="en-GB" sz="1400" dirty="0">
                <a:solidFill>
                  <a:srgbClr val="0078F0"/>
                </a:solidFill>
              </a:rPr>
              <a:t> 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D06E3573-031E-4FC1-808D-5F88BD0A499B}"/>
              </a:ext>
            </a:extLst>
          </p:cNvPr>
          <p:cNvSpPr/>
          <p:nvPr/>
        </p:nvSpPr>
        <p:spPr>
          <a:xfrm>
            <a:off x="646425" y="4038323"/>
            <a:ext cx="585017" cy="233090"/>
          </a:xfrm>
          <a:prstGeom prst="roundRect">
            <a:avLst>
              <a:gd name="adj" fmla="val 11122"/>
            </a:avLst>
          </a:prstGeom>
          <a:solidFill>
            <a:srgbClr val="0078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39E3C7CD-D936-4820-87F5-C5806335A0BF}"/>
              </a:ext>
            </a:extLst>
          </p:cNvPr>
          <p:cNvGrpSpPr/>
          <p:nvPr/>
        </p:nvGrpSpPr>
        <p:grpSpPr>
          <a:xfrm>
            <a:off x="715417" y="4099090"/>
            <a:ext cx="120737" cy="120963"/>
            <a:chOff x="4705183" y="5702379"/>
            <a:chExt cx="163727" cy="164033"/>
          </a:xfrm>
        </p:grpSpPr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3473AC60-CD81-4462-9968-FDCE6F90DD24}"/>
                </a:ext>
              </a:extLst>
            </p:cNvPr>
            <p:cNvSpPr/>
            <p:nvPr/>
          </p:nvSpPr>
          <p:spPr>
            <a:xfrm>
              <a:off x="4705183" y="5720592"/>
              <a:ext cx="145538" cy="145820"/>
            </a:xfrm>
            <a:custGeom>
              <a:avLst/>
              <a:gdLst>
                <a:gd name="connsiteX0" fmla="*/ 0 w 145538"/>
                <a:gd name="connsiteY0" fmla="*/ 24397 h 145820"/>
                <a:gd name="connsiteX1" fmla="*/ 735 w 145538"/>
                <a:gd name="connsiteY1" fmla="*/ 20984 h 145820"/>
                <a:gd name="connsiteX2" fmla="*/ 26929 w 145538"/>
                <a:gd name="connsiteY2" fmla="*/ 52 h 145820"/>
                <a:gd name="connsiteX3" fmla="*/ 63380 w 145538"/>
                <a:gd name="connsiteY3" fmla="*/ 35 h 145820"/>
                <a:gd name="connsiteX4" fmla="*/ 72757 w 145538"/>
                <a:gd name="connsiteY4" fmla="*/ 9104 h 145820"/>
                <a:gd name="connsiteX5" fmla="*/ 63423 w 145538"/>
                <a:gd name="connsiteY5" fmla="*/ 18250 h 145820"/>
                <a:gd name="connsiteX6" fmla="*/ 28254 w 145538"/>
                <a:gd name="connsiteY6" fmla="*/ 18203 h 145820"/>
                <a:gd name="connsiteX7" fmla="*/ 18147 w 145538"/>
                <a:gd name="connsiteY7" fmla="*/ 28245 h 145820"/>
                <a:gd name="connsiteX8" fmla="*/ 18211 w 145538"/>
                <a:gd name="connsiteY8" fmla="*/ 117631 h 145820"/>
                <a:gd name="connsiteX9" fmla="*/ 28138 w 145538"/>
                <a:gd name="connsiteY9" fmla="*/ 127580 h 145820"/>
                <a:gd name="connsiteX10" fmla="*/ 117350 w 145538"/>
                <a:gd name="connsiteY10" fmla="*/ 127580 h 145820"/>
                <a:gd name="connsiteX11" fmla="*/ 127307 w 145538"/>
                <a:gd name="connsiteY11" fmla="*/ 117665 h 145820"/>
                <a:gd name="connsiteX12" fmla="*/ 127320 w 145538"/>
                <a:gd name="connsiteY12" fmla="*/ 82424 h 145820"/>
                <a:gd name="connsiteX13" fmla="*/ 137889 w 145538"/>
                <a:gd name="connsiteY13" fmla="*/ 73060 h 145820"/>
                <a:gd name="connsiteX14" fmla="*/ 145497 w 145538"/>
                <a:gd name="connsiteY14" fmla="*/ 81997 h 145820"/>
                <a:gd name="connsiteX15" fmla="*/ 145484 w 145538"/>
                <a:gd name="connsiteY15" fmla="*/ 111151 h 145820"/>
                <a:gd name="connsiteX16" fmla="*/ 144800 w 145538"/>
                <a:gd name="connsiteY16" fmla="*/ 124218 h 145820"/>
                <a:gd name="connsiteX17" fmla="*/ 122075 w 145538"/>
                <a:gd name="connsiteY17" fmla="*/ 145534 h 145820"/>
                <a:gd name="connsiteX18" fmla="*/ 121186 w 145538"/>
                <a:gd name="connsiteY18" fmla="*/ 145820 h 145820"/>
                <a:gd name="connsiteX19" fmla="*/ 24302 w 145538"/>
                <a:gd name="connsiteY19" fmla="*/ 145820 h 145820"/>
                <a:gd name="connsiteX20" fmla="*/ 23418 w 145538"/>
                <a:gd name="connsiteY20" fmla="*/ 145534 h 145820"/>
                <a:gd name="connsiteX21" fmla="*/ 884 w 145538"/>
                <a:gd name="connsiteY21" fmla="*/ 125333 h 145820"/>
                <a:gd name="connsiteX22" fmla="*/ 0 w 145538"/>
                <a:gd name="connsiteY22" fmla="*/ 121471 h 145820"/>
                <a:gd name="connsiteX23" fmla="*/ 0 w 145538"/>
                <a:gd name="connsiteY23" fmla="*/ 24397 h 14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5538" h="145820">
                  <a:moveTo>
                    <a:pt x="0" y="24397"/>
                  </a:moveTo>
                  <a:cubicBezTo>
                    <a:pt x="243" y="23260"/>
                    <a:pt x="466" y="22116"/>
                    <a:pt x="735" y="20984"/>
                  </a:cubicBezTo>
                  <a:cubicBezTo>
                    <a:pt x="3618" y="8848"/>
                    <a:pt x="14430" y="142"/>
                    <a:pt x="26929" y="52"/>
                  </a:cubicBezTo>
                  <a:cubicBezTo>
                    <a:pt x="39078" y="-33"/>
                    <a:pt x="51231" y="5"/>
                    <a:pt x="63380" y="35"/>
                  </a:cubicBezTo>
                  <a:cubicBezTo>
                    <a:pt x="68724" y="48"/>
                    <a:pt x="72740" y="3982"/>
                    <a:pt x="72757" y="9104"/>
                  </a:cubicBezTo>
                  <a:cubicBezTo>
                    <a:pt x="72774" y="14196"/>
                    <a:pt x="68759" y="18224"/>
                    <a:pt x="63423" y="18250"/>
                  </a:cubicBezTo>
                  <a:cubicBezTo>
                    <a:pt x="51697" y="18305"/>
                    <a:pt x="39971" y="18429"/>
                    <a:pt x="28254" y="18203"/>
                  </a:cubicBezTo>
                  <a:cubicBezTo>
                    <a:pt x="22324" y="18087"/>
                    <a:pt x="18121" y="22547"/>
                    <a:pt x="18147" y="28245"/>
                  </a:cubicBezTo>
                  <a:cubicBezTo>
                    <a:pt x="18279" y="58041"/>
                    <a:pt x="18206" y="87836"/>
                    <a:pt x="18211" y="117631"/>
                  </a:cubicBezTo>
                  <a:cubicBezTo>
                    <a:pt x="18211" y="123885"/>
                    <a:pt x="21893" y="127580"/>
                    <a:pt x="28138" y="127580"/>
                  </a:cubicBezTo>
                  <a:cubicBezTo>
                    <a:pt x="57874" y="127584"/>
                    <a:pt x="87614" y="127584"/>
                    <a:pt x="117350" y="127580"/>
                  </a:cubicBezTo>
                  <a:cubicBezTo>
                    <a:pt x="123625" y="127580"/>
                    <a:pt x="127303" y="123915"/>
                    <a:pt x="127307" y="117665"/>
                  </a:cubicBezTo>
                  <a:cubicBezTo>
                    <a:pt x="127316" y="105918"/>
                    <a:pt x="127286" y="94171"/>
                    <a:pt x="127320" y="82424"/>
                  </a:cubicBezTo>
                  <a:cubicBezTo>
                    <a:pt x="127337" y="76375"/>
                    <a:pt x="132070" y="72227"/>
                    <a:pt x="137889" y="73060"/>
                  </a:cubicBezTo>
                  <a:cubicBezTo>
                    <a:pt x="142203" y="73679"/>
                    <a:pt x="145480" y="77456"/>
                    <a:pt x="145497" y="81997"/>
                  </a:cubicBezTo>
                  <a:cubicBezTo>
                    <a:pt x="145535" y="91715"/>
                    <a:pt x="145574" y="101433"/>
                    <a:pt x="145484" y="111151"/>
                  </a:cubicBezTo>
                  <a:cubicBezTo>
                    <a:pt x="145445" y="115512"/>
                    <a:pt x="145599" y="119968"/>
                    <a:pt x="144800" y="124218"/>
                  </a:cubicBezTo>
                  <a:cubicBezTo>
                    <a:pt x="142694" y="135474"/>
                    <a:pt x="133416" y="143919"/>
                    <a:pt x="122075" y="145534"/>
                  </a:cubicBezTo>
                  <a:cubicBezTo>
                    <a:pt x="121771" y="145577"/>
                    <a:pt x="121485" y="145722"/>
                    <a:pt x="121186" y="145820"/>
                  </a:cubicBezTo>
                  <a:lnTo>
                    <a:pt x="24302" y="145820"/>
                  </a:lnTo>
                  <a:cubicBezTo>
                    <a:pt x="24007" y="145722"/>
                    <a:pt x="23721" y="145577"/>
                    <a:pt x="23418" y="145534"/>
                  </a:cubicBezTo>
                  <a:cubicBezTo>
                    <a:pt x="12508" y="143966"/>
                    <a:pt x="3661" y="136047"/>
                    <a:pt x="884" y="125333"/>
                  </a:cubicBezTo>
                  <a:cubicBezTo>
                    <a:pt x="551" y="124056"/>
                    <a:pt x="295" y="122762"/>
                    <a:pt x="0" y="121471"/>
                  </a:cubicBezTo>
                  <a:cubicBezTo>
                    <a:pt x="0" y="89113"/>
                    <a:pt x="0" y="56755"/>
                    <a:pt x="0" y="24397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8285A09B-17C0-4253-921E-C496C09DC113}"/>
                </a:ext>
              </a:extLst>
            </p:cNvPr>
            <p:cNvSpPr/>
            <p:nvPr/>
          </p:nvSpPr>
          <p:spPr>
            <a:xfrm>
              <a:off x="4759765" y="5702379"/>
              <a:ext cx="109145" cy="109334"/>
            </a:xfrm>
            <a:custGeom>
              <a:avLst/>
              <a:gdLst>
                <a:gd name="connsiteX0" fmla="*/ 101782 w 109145"/>
                <a:gd name="connsiteY0" fmla="*/ 0 h 109334"/>
                <a:gd name="connsiteX1" fmla="*/ 102474 w 109145"/>
                <a:gd name="connsiteY1" fmla="*/ 329 h 109334"/>
                <a:gd name="connsiteX2" fmla="*/ 109129 w 109145"/>
                <a:gd name="connsiteY2" fmla="*/ 9432 h 109334"/>
                <a:gd name="connsiteX3" fmla="*/ 109138 w 109145"/>
                <a:gd name="connsiteY3" fmla="*/ 52679 h 109334"/>
                <a:gd name="connsiteX4" fmla="*/ 109138 w 109145"/>
                <a:gd name="connsiteY4" fmla="*/ 63409 h 109334"/>
                <a:gd name="connsiteX5" fmla="*/ 99996 w 109145"/>
                <a:gd name="connsiteY5" fmla="*/ 72893 h 109334"/>
                <a:gd name="connsiteX6" fmla="*/ 90944 w 109145"/>
                <a:gd name="connsiteY6" fmla="*/ 63473 h 109334"/>
                <a:gd name="connsiteX7" fmla="*/ 90936 w 109145"/>
                <a:gd name="connsiteY7" fmla="*/ 33362 h 109334"/>
                <a:gd name="connsiteX8" fmla="*/ 90936 w 109145"/>
                <a:gd name="connsiteY8" fmla="*/ 31205 h 109334"/>
                <a:gd name="connsiteX9" fmla="*/ 89295 w 109145"/>
                <a:gd name="connsiteY9" fmla="*/ 32781 h 109334"/>
                <a:gd name="connsiteX10" fmla="*/ 16167 w 109145"/>
                <a:gd name="connsiteY10" fmla="*/ 106071 h 109334"/>
                <a:gd name="connsiteX11" fmla="*/ 6607 w 109145"/>
                <a:gd name="connsiteY11" fmla="*/ 108963 h 109334"/>
                <a:gd name="connsiteX12" fmla="*/ 2015 w 109145"/>
                <a:gd name="connsiteY12" fmla="*/ 94546 h 109334"/>
                <a:gd name="connsiteX13" fmla="*/ 3766 w 109145"/>
                <a:gd name="connsiteY13" fmla="*/ 92683 h 109334"/>
                <a:gd name="connsiteX14" fmla="*/ 76348 w 109145"/>
                <a:gd name="connsiteY14" fmla="*/ 19979 h 109334"/>
                <a:gd name="connsiteX15" fmla="*/ 78022 w 109145"/>
                <a:gd name="connsiteY15" fmla="*/ 18808 h 109334"/>
                <a:gd name="connsiteX16" fmla="*/ 77651 w 109145"/>
                <a:gd name="connsiteY16" fmla="*/ 18232 h 109334"/>
                <a:gd name="connsiteX17" fmla="*/ 75972 w 109145"/>
                <a:gd name="connsiteY17" fmla="*/ 18232 h 109334"/>
                <a:gd name="connsiteX18" fmla="*/ 45599 w 109145"/>
                <a:gd name="connsiteY18" fmla="*/ 18223 h 109334"/>
                <a:gd name="connsiteX19" fmla="*/ 36808 w 109145"/>
                <a:gd name="connsiteY19" fmla="*/ 11807 h 109334"/>
                <a:gd name="connsiteX20" fmla="*/ 40315 w 109145"/>
                <a:gd name="connsiteY20" fmla="*/ 1649 h 109334"/>
                <a:gd name="connsiteX21" fmla="*/ 43904 w 109145"/>
                <a:gd name="connsiteY21" fmla="*/ 0 h 109334"/>
                <a:gd name="connsiteX22" fmla="*/ 101782 w 109145"/>
                <a:gd name="connsiteY22" fmla="*/ 0 h 10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9145" h="109334">
                  <a:moveTo>
                    <a:pt x="101782" y="0"/>
                  </a:moveTo>
                  <a:cubicBezTo>
                    <a:pt x="102013" y="111"/>
                    <a:pt x="102235" y="252"/>
                    <a:pt x="102474" y="329"/>
                  </a:cubicBezTo>
                  <a:cubicBezTo>
                    <a:pt x="106711" y="1696"/>
                    <a:pt x="109125" y="4947"/>
                    <a:pt x="109129" y="9432"/>
                  </a:cubicBezTo>
                  <a:cubicBezTo>
                    <a:pt x="109146" y="23849"/>
                    <a:pt x="109134" y="38262"/>
                    <a:pt x="109138" y="52679"/>
                  </a:cubicBezTo>
                  <a:cubicBezTo>
                    <a:pt x="109138" y="56254"/>
                    <a:pt x="109155" y="59834"/>
                    <a:pt x="109138" y="63409"/>
                  </a:cubicBezTo>
                  <a:cubicBezTo>
                    <a:pt x="109108" y="68830"/>
                    <a:pt x="105144" y="72931"/>
                    <a:pt x="99996" y="72893"/>
                  </a:cubicBezTo>
                  <a:cubicBezTo>
                    <a:pt x="94887" y="72850"/>
                    <a:pt x="90961" y="68805"/>
                    <a:pt x="90944" y="63473"/>
                  </a:cubicBezTo>
                  <a:cubicBezTo>
                    <a:pt x="90914" y="53435"/>
                    <a:pt x="90936" y="43396"/>
                    <a:pt x="90936" y="33362"/>
                  </a:cubicBezTo>
                  <a:cubicBezTo>
                    <a:pt x="90936" y="32781"/>
                    <a:pt x="90936" y="32200"/>
                    <a:pt x="90936" y="31205"/>
                  </a:cubicBezTo>
                  <a:cubicBezTo>
                    <a:pt x="90231" y="31884"/>
                    <a:pt x="89753" y="32324"/>
                    <a:pt x="89295" y="32781"/>
                  </a:cubicBezTo>
                  <a:cubicBezTo>
                    <a:pt x="64916" y="57207"/>
                    <a:pt x="40529" y="81624"/>
                    <a:pt x="16167" y="106071"/>
                  </a:cubicBezTo>
                  <a:cubicBezTo>
                    <a:pt x="13459" y="108792"/>
                    <a:pt x="10357" y="110005"/>
                    <a:pt x="6607" y="108963"/>
                  </a:cubicBezTo>
                  <a:cubicBezTo>
                    <a:pt x="336" y="107216"/>
                    <a:pt x="-2061" y="99634"/>
                    <a:pt x="2015" y="94546"/>
                  </a:cubicBezTo>
                  <a:cubicBezTo>
                    <a:pt x="2544" y="93884"/>
                    <a:pt x="3164" y="93286"/>
                    <a:pt x="3766" y="92683"/>
                  </a:cubicBezTo>
                  <a:cubicBezTo>
                    <a:pt x="27953" y="68441"/>
                    <a:pt x="52144" y="44204"/>
                    <a:pt x="76348" y="19979"/>
                  </a:cubicBezTo>
                  <a:cubicBezTo>
                    <a:pt x="76822" y="19505"/>
                    <a:pt x="77458" y="19197"/>
                    <a:pt x="78022" y="18808"/>
                  </a:cubicBezTo>
                  <a:lnTo>
                    <a:pt x="77651" y="18232"/>
                  </a:lnTo>
                  <a:cubicBezTo>
                    <a:pt x="77091" y="18232"/>
                    <a:pt x="76531" y="18232"/>
                    <a:pt x="75972" y="18232"/>
                  </a:cubicBezTo>
                  <a:cubicBezTo>
                    <a:pt x="65848" y="18232"/>
                    <a:pt x="55724" y="18249"/>
                    <a:pt x="45599" y="18223"/>
                  </a:cubicBezTo>
                  <a:cubicBezTo>
                    <a:pt x="41430" y="18210"/>
                    <a:pt x="38013" y="15669"/>
                    <a:pt x="36808" y="11807"/>
                  </a:cubicBezTo>
                  <a:cubicBezTo>
                    <a:pt x="35625" y="8018"/>
                    <a:pt x="37000" y="3857"/>
                    <a:pt x="40315" y="1649"/>
                  </a:cubicBezTo>
                  <a:cubicBezTo>
                    <a:pt x="41396" y="936"/>
                    <a:pt x="42699" y="543"/>
                    <a:pt x="43904" y="0"/>
                  </a:cubicBezTo>
                  <a:cubicBezTo>
                    <a:pt x="63195" y="0"/>
                    <a:pt x="82486" y="0"/>
                    <a:pt x="101782" y="0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 dirty="0"/>
            </a:p>
          </p:txBody>
        </p:sp>
      </p:grpSp>
      <p:sp>
        <p:nvSpPr>
          <p:cNvPr id="22" name="Объект 6">
            <a:extLst>
              <a:ext uri="{FF2B5EF4-FFF2-40B4-BE49-F238E27FC236}">
                <a16:creationId xmlns:a16="http://schemas.microsoft.com/office/drawing/2014/main" id="{A058D74B-4535-40CF-A830-70900CF3F6A0}"/>
              </a:ext>
            </a:extLst>
          </p:cNvPr>
          <p:cNvSpPr txBox="1">
            <a:spLocks/>
          </p:cNvSpPr>
          <p:nvPr/>
        </p:nvSpPr>
        <p:spPr>
          <a:xfrm>
            <a:off x="801692" y="4016132"/>
            <a:ext cx="1220434" cy="488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1250" b="1" dirty="0">
                <a:solidFill>
                  <a:schemeClr val="bg1"/>
                </a:solidFill>
              </a:rPr>
              <a:t>DOI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86CE7EE2-286A-418B-AC7E-A9CB93AF2C8C}"/>
              </a:ext>
            </a:extLst>
          </p:cNvPr>
          <p:cNvCxnSpPr>
            <a:cxnSpLocks/>
          </p:cNvCxnSpPr>
          <p:nvPr/>
        </p:nvCxnSpPr>
        <p:spPr>
          <a:xfrm>
            <a:off x="878322" y="4261889"/>
            <a:ext cx="2093478" cy="0"/>
          </a:xfrm>
          <a:prstGeom prst="line">
            <a:avLst/>
          </a:prstGeom>
          <a:ln w="19050">
            <a:solidFill>
              <a:srgbClr val="0078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908BA38F-6C86-4303-B16A-B322F155F127}"/>
              </a:ext>
            </a:extLst>
          </p:cNvPr>
          <p:cNvSpPr txBox="1">
            <a:spLocks/>
          </p:cNvSpPr>
          <p:nvPr/>
        </p:nvSpPr>
        <p:spPr>
          <a:xfrm>
            <a:off x="4333839" y="2524454"/>
            <a:ext cx="3371152" cy="2376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uk-UA" sz="1700" dirty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Сичікова Я., </a:t>
            </a:r>
            <a:r>
              <a:rPr lang="uk-UA" sz="1700" dirty="0" err="1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Назаровець</a:t>
            </a:r>
            <a:r>
              <a:rPr lang="uk-UA" sz="1700" dirty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 С. (2025). Дорожня карта впровадження стратегії розвитку відкритої науки в Бердянському державному педагогічному університеті. </a:t>
            </a:r>
            <a:r>
              <a:rPr lang="uk-UA" sz="1700" dirty="0" err="1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Zenodo</a:t>
            </a:r>
            <a:r>
              <a:rPr lang="uk-UA" sz="1700" dirty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33" name="Объект 6">
            <a:hlinkClick r:id="rId5"/>
            <a:extLst>
              <a:ext uri="{FF2B5EF4-FFF2-40B4-BE49-F238E27FC236}">
                <a16:creationId xmlns:a16="http://schemas.microsoft.com/office/drawing/2014/main" id="{C6FF5CE9-3E9E-406E-BFE2-A1FBB882E82F}"/>
              </a:ext>
            </a:extLst>
          </p:cNvPr>
          <p:cNvSpPr txBox="1">
            <a:spLocks/>
          </p:cNvSpPr>
          <p:nvPr/>
        </p:nvSpPr>
        <p:spPr>
          <a:xfrm>
            <a:off x="4333838" y="4968945"/>
            <a:ext cx="2541745" cy="488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1400" dirty="0">
                <a:solidFill>
                  <a:srgbClr val="0078F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https://doi.org/10.5281/zenodo.15007537</a:t>
            </a:r>
            <a:endParaRPr lang="en-GB" sz="1400" dirty="0">
              <a:solidFill>
                <a:srgbClr val="0078F0"/>
              </a:solidFill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DA501F46-C787-40DC-B0F0-7373CCE89A2E}"/>
              </a:ext>
            </a:extLst>
          </p:cNvPr>
          <p:cNvSpPr/>
          <p:nvPr/>
        </p:nvSpPr>
        <p:spPr>
          <a:xfrm>
            <a:off x="4427116" y="4719257"/>
            <a:ext cx="585017" cy="233090"/>
          </a:xfrm>
          <a:prstGeom prst="roundRect">
            <a:avLst>
              <a:gd name="adj" fmla="val 11122"/>
            </a:avLst>
          </a:prstGeom>
          <a:solidFill>
            <a:srgbClr val="0078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6DD6AE44-109D-4994-B455-4BB286C5E89C}"/>
              </a:ext>
            </a:extLst>
          </p:cNvPr>
          <p:cNvGrpSpPr/>
          <p:nvPr/>
        </p:nvGrpSpPr>
        <p:grpSpPr>
          <a:xfrm>
            <a:off x="4496108" y="4780024"/>
            <a:ext cx="120737" cy="120963"/>
            <a:chOff x="4705183" y="5702379"/>
            <a:chExt cx="163727" cy="164033"/>
          </a:xfrm>
        </p:grpSpPr>
        <p:sp>
          <p:nvSpPr>
            <p:cNvPr id="36" name="Полилиния: фигура 35">
              <a:extLst>
                <a:ext uri="{FF2B5EF4-FFF2-40B4-BE49-F238E27FC236}">
                  <a16:creationId xmlns:a16="http://schemas.microsoft.com/office/drawing/2014/main" id="{0B9FB9DF-46A6-4388-BD29-D8E681895597}"/>
                </a:ext>
              </a:extLst>
            </p:cNvPr>
            <p:cNvSpPr/>
            <p:nvPr/>
          </p:nvSpPr>
          <p:spPr>
            <a:xfrm>
              <a:off x="4705183" y="5720592"/>
              <a:ext cx="145538" cy="145820"/>
            </a:xfrm>
            <a:custGeom>
              <a:avLst/>
              <a:gdLst>
                <a:gd name="connsiteX0" fmla="*/ 0 w 145538"/>
                <a:gd name="connsiteY0" fmla="*/ 24397 h 145820"/>
                <a:gd name="connsiteX1" fmla="*/ 735 w 145538"/>
                <a:gd name="connsiteY1" fmla="*/ 20984 h 145820"/>
                <a:gd name="connsiteX2" fmla="*/ 26929 w 145538"/>
                <a:gd name="connsiteY2" fmla="*/ 52 h 145820"/>
                <a:gd name="connsiteX3" fmla="*/ 63380 w 145538"/>
                <a:gd name="connsiteY3" fmla="*/ 35 h 145820"/>
                <a:gd name="connsiteX4" fmla="*/ 72757 w 145538"/>
                <a:gd name="connsiteY4" fmla="*/ 9104 h 145820"/>
                <a:gd name="connsiteX5" fmla="*/ 63423 w 145538"/>
                <a:gd name="connsiteY5" fmla="*/ 18250 h 145820"/>
                <a:gd name="connsiteX6" fmla="*/ 28254 w 145538"/>
                <a:gd name="connsiteY6" fmla="*/ 18203 h 145820"/>
                <a:gd name="connsiteX7" fmla="*/ 18147 w 145538"/>
                <a:gd name="connsiteY7" fmla="*/ 28245 h 145820"/>
                <a:gd name="connsiteX8" fmla="*/ 18211 w 145538"/>
                <a:gd name="connsiteY8" fmla="*/ 117631 h 145820"/>
                <a:gd name="connsiteX9" fmla="*/ 28138 w 145538"/>
                <a:gd name="connsiteY9" fmla="*/ 127580 h 145820"/>
                <a:gd name="connsiteX10" fmla="*/ 117350 w 145538"/>
                <a:gd name="connsiteY10" fmla="*/ 127580 h 145820"/>
                <a:gd name="connsiteX11" fmla="*/ 127307 w 145538"/>
                <a:gd name="connsiteY11" fmla="*/ 117665 h 145820"/>
                <a:gd name="connsiteX12" fmla="*/ 127320 w 145538"/>
                <a:gd name="connsiteY12" fmla="*/ 82424 h 145820"/>
                <a:gd name="connsiteX13" fmla="*/ 137889 w 145538"/>
                <a:gd name="connsiteY13" fmla="*/ 73060 h 145820"/>
                <a:gd name="connsiteX14" fmla="*/ 145497 w 145538"/>
                <a:gd name="connsiteY14" fmla="*/ 81997 h 145820"/>
                <a:gd name="connsiteX15" fmla="*/ 145484 w 145538"/>
                <a:gd name="connsiteY15" fmla="*/ 111151 h 145820"/>
                <a:gd name="connsiteX16" fmla="*/ 144800 w 145538"/>
                <a:gd name="connsiteY16" fmla="*/ 124218 h 145820"/>
                <a:gd name="connsiteX17" fmla="*/ 122075 w 145538"/>
                <a:gd name="connsiteY17" fmla="*/ 145534 h 145820"/>
                <a:gd name="connsiteX18" fmla="*/ 121186 w 145538"/>
                <a:gd name="connsiteY18" fmla="*/ 145820 h 145820"/>
                <a:gd name="connsiteX19" fmla="*/ 24302 w 145538"/>
                <a:gd name="connsiteY19" fmla="*/ 145820 h 145820"/>
                <a:gd name="connsiteX20" fmla="*/ 23418 w 145538"/>
                <a:gd name="connsiteY20" fmla="*/ 145534 h 145820"/>
                <a:gd name="connsiteX21" fmla="*/ 884 w 145538"/>
                <a:gd name="connsiteY21" fmla="*/ 125333 h 145820"/>
                <a:gd name="connsiteX22" fmla="*/ 0 w 145538"/>
                <a:gd name="connsiteY22" fmla="*/ 121471 h 145820"/>
                <a:gd name="connsiteX23" fmla="*/ 0 w 145538"/>
                <a:gd name="connsiteY23" fmla="*/ 24397 h 14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5538" h="145820">
                  <a:moveTo>
                    <a:pt x="0" y="24397"/>
                  </a:moveTo>
                  <a:cubicBezTo>
                    <a:pt x="243" y="23260"/>
                    <a:pt x="466" y="22116"/>
                    <a:pt x="735" y="20984"/>
                  </a:cubicBezTo>
                  <a:cubicBezTo>
                    <a:pt x="3618" y="8848"/>
                    <a:pt x="14430" y="142"/>
                    <a:pt x="26929" y="52"/>
                  </a:cubicBezTo>
                  <a:cubicBezTo>
                    <a:pt x="39078" y="-33"/>
                    <a:pt x="51231" y="5"/>
                    <a:pt x="63380" y="35"/>
                  </a:cubicBezTo>
                  <a:cubicBezTo>
                    <a:pt x="68724" y="48"/>
                    <a:pt x="72740" y="3982"/>
                    <a:pt x="72757" y="9104"/>
                  </a:cubicBezTo>
                  <a:cubicBezTo>
                    <a:pt x="72774" y="14196"/>
                    <a:pt x="68759" y="18224"/>
                    <a:pt x="63423" y="18250"/>
                  </a:cubicBezTo>
                  <a:cubicBezTo>
                    <a:pt x="51697" y="18305"/>
                    <a:pt x="39971" y="18429"/>
                    <a:pt x="28254" y="18203"/>
                  </a:cubicBezTo>
                  <a:cubicBezTo>
                    <a:pt x="22324" y="18087"/>
                    <a:pt x="18121" y="22547"/>
                    <a:pt x="18147" y="28245"/>
                  </a:cubicBezTo>
                  <a:cubicBezTo>
                    <a:pt x="18279" y="58041"/>
                    <a:pt x="18206" y="87836"/>
                    <a:pt x="18211" y="117631"/>
                  </a:cubicBezTo>
                  <a:cubicBezTo>
                    <a:pt x="18211" y="123885"/>
                    <a:pt x="21893" y="127580"/>
                    <a:pt x="28138" y="127580"/>
                  </a:cubicBezTo>
                  <a:cubicBezTo>
                    <a:pt x="57874" y="127584"/>
                    <a:pt x="87614" y="127584"/>
                    <a:pt x="117350" y="127580"/>
                  </a:cubicBezTo>
                  <a:cubicBezTo>
                    <a:pt x="123625" y="127580"/>
                    <a:pt x="127303" y="123915"/>
                    <a:pt x="127307" y="117665"/>
                  </a:cubicBezTo>
                  <a:cubicBezTo>
                    <a:pt x="127316" y="105918"/>
                    <a:pt x="127286" y="94171"/>
                    <a:pt x="127320" y="82424"/>
                  </a:cubicBezTo>
                  <a:cubicBezTo>
                    <a:pt x="127337" y="76375"/>
                    <a:pt x="132070" y="72227"/>
                    <a:pt x="137889" y="73060"/>
                  </a:cubicBezTo>
                  <a:cubicBezTo>
                    <a:pt x="142203" y="73679"/>
                    <a:pt x="145480" y="77456"/>
                    <a:pt x="145497" y="81997"/>
                  </a:cubicBezTo>
                  <a:cubicBezTo>
                    <a:pt x="145535" y="91715"/>
                    <a:pt x="145574" y="101433"/>
                    <a:pt x="145484" y="111151"/>
                  </a:cubicBezTo>
                  <a:cubicBezTo>
                    <a:pt x="145445" y="115512"/>
                    <a:pt x="145599" y="119968"/>
                    <a:pt x="144800" y="124218"/>
                  </a:cubicBezTo>
                  <a:cubicBezTo>
                    <a:pt x="142694" y="135474"/>
                    <a:pt x="133416" y="143919"/>
                    <a:pt x="122075" y="145534"/>
                  </a:cubicBezTo>
                  <a:cubicBezTo>
                    <a:pt x="121771" y="145577"/>
                    <a:pt x="121485" y="145722"/>
                    <a:pt x="121186" y="145820"/>
                  </a:cubicBezTo>
                  <a:lnTo>
                    <a:pt x="24302" y="145820"/>
                  </a:lnTo>
                  <a:cubicBezTo>
                    <a:pt x="24007" y="145722"/>
                    <a:pt x="23721" y="145577"/>
                    <a:pt x="23418" y="145534"/>
                  </a:cubicBezTo>
                  <a:cubicBezTo>
                    <a:pt x="12508" y="143966"/>
                    <a:pt x="3661" y="136047"/>
                    <a:pt x="884" y="125333"/>
                  </a:cubicBezTo>
                  <a:cubicBezTo>
                    <a:pt x="551" y="124056"/>
                    <a:pt x="295" y="122762"/>
                    <a:pt x="0" y="121471"/>
                  </a:cubicBezTo>
                  <a:cubicBezTo>
                    <a:pt x="0" y="89113"/>
                    <a:pt x="0" y="56755"/>
                    <a:pt x="0" y="24397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7" name="Полилиния: фигура 36">
              <a:extLst>
                <a:ext uri="{FF2B5EF4-FFF2-40B4-BE49-F238E27FC236}">
                  <a16:creationId xmlns:a16="http://schemas.microsoft.com/office/drawing/2014/main" id="{4624AC58-244B-4834-AB2B-7E08F0A47CA0}"/>
                </a:ext>
              </a:extLst>
            </p:cNvPr>
            <p:cNvSpPr/>
            <p:nvPr/>
          </p:nvSpPr>
          <p:spPr>
            <a:xfrm>
              <a:off x="4759765" y="5702379"/>
              <a:ext cx="109145" cy="109334"/>
            </a:xfrm>
            <a:custGeom>
              <a:avLst/>
              <a:gdLst>
                <a:gd name="connsiteX0" fmla="*/ 101782 w 109145"/>
                <a:gd name="connsiteY0" fmla="*/ 0 h 109334"/>
                <a:gd name="connsiteX1" fmla="*/ 102474 w 109145"/>
                <a:gd name="connsiteY1" fmla="*/ 329 h 109334"/>
                <a:gd name="connsiteX2" fmla="*/ 109129 w 109145"/>
                <a:gd name="connsiteY2" fmla="*/ 9432 h 109334"/>
                <a:gd name="connsiteX3" fmla="*/ 109138 w 109145"/>
                <a:gd name="connsiteY3" fmla="*/ 52679 h 109334"/>
                <a:gd name="connsiteX4" fmla="*/ 109138 w 109145"/>
                <a:gd name="connsiteY4" fmla="*/ 63409 h 109334"/>
                <a:gd name="connsiteX5" fmla="*/ 99996 w 109145"/>
                <a:gd name="connsiteY5" fmla="*/ 72893 h 109334"/>
                <a:gd name="connsiteX6" fmla="*/ 90944 w 109145"/>
                <a:gd name="connsiteY6" fmla="*/ 63473 h 109334"/>
                <a:gd name="connsiteX7" fmla="*/ 90936 w 109145"/>
                <a:gd name="connsiteY7" fmla="*/ 33362 h 109334"/>
                <a:gd name="connsiteX8" fmla="*/ 90936 w 109145"/>
                <a:gd name="connsiteY8" fmla="*/ 31205 h 109334"/>
                <a:gd name="connsiteX9" fmla="*/ 89295 w 109145"/>
                <a:gd name="connsiteY9" fmla="*/ 32781 h 109334"/>
                <a:gd name="connsiteX10" fmla="*/ 16167 w 109145"/>
                <a:gd name="connsiteY10" fmla="*/ 106071 h 109334"/>
                <a:gd name="connsiteX11" fmla="*/ 6607 w 109145"/>
                <a:gd name="connsiteY11" fmla="*/ 108963 h 109334"/>
                <a:gd name="connsiteX12" fmla="*/ 2015 w 109145"/>
                <a:gd name="connsiteY12" fmla="*/ 94546 h 109334"/>
                <a:gd name="connsiteX13" fmla="*/ 3766 w 109145"/>
                <a:gd name="connsiteY13" fmla="*/ 92683 h 109334"/>
                <a:gd name="connsiteX14" fmla="*/ 76348 w 109145"/>
                <a:gd name="connsiteY14" fmla="*/ 19979 h 109334"/>
                <a:gd name="connsiteX15" fmla="*/ 78022 w 109145"/>
                <a:gd name="connsiteY15" fmla="*/ 18808 h 109334"/>
                <a:gd name="connsiteX16" fmla="*/ 77651 w 109145"/>
                <a:gd name="connsiteY16" fmla="*/ 18232 h 109334"/>
                <a:gd name="connsiteX17" fmla="*/ 75972 w 109145"/>
                <a:gd name="connsiteY17" fmla="*/ 18232 h 109334"/>
                <a:gd name="connsiteX18" fmla="*/ 45599 w 109145"/>
                <a:gd name="connsiteY18" fmla="*/ 18223 h 109334"/>
                <a:gd name="connsiteX19" fmla="*/ 36808 w 109145"/>
                <a:gd name="connsiteY19" fmla="*/ 11807 h 109334"/>
                <a:gd name="connsiteX20" fmla="*/ 40315 w 109145"/>
                <a:gd name="connsiteY20" fmla="*/ 1649 h 109334"/>
                <a:gd name="connsiteX21" fmla="*/ 43904 w 109145"/>
                <a:gd name="connsiteY21" fmla="*/ 0 h 109334"/>
                <a:gd name="connsiteX22" fmla="*/ 101782 w 109145"/>
                <a:gd name="connsiteY22" fmla="*/ 0 h 10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9145" h="109334">
                  <a:moveTo>
                    <a:pt x="101782" y="0"/>
                  </a:moveTo>
                  <a:cubicBezTo>
                    <a:pt x="102013" y="111"/>
                    <a:pt x="102235" y="252"/>
                    <a:pt x="102474" y="329"/>
                  </a:cubicBezTo>
                  <a:cubicBezTo>
                    <a:pt x="106711" y="1696"/>
                    <a:pt x="109125" y="4947"/>
                    <a:pt x="109129" y="9432"/>
                  </a:cubicBezTo>
                  <a:cubicBezTo>
                    <a:pt x="109146" y="23849"/>
                    <a:pt x="109134" y="38262"/>
                    <a:pt x="109138" y="52679"/>
                  </a:cubicBezTo>
                  <a:cubicBezTo>
                    <a:pt x="109138" y="56254"/>
                    <a:pt x="109155" y="59834"/>
                    <a:pt x="109138" y="63409"/>
                  </a:cubicBezTo>
                  <a:cubicBezTo>
                    <a:pt x="109108" y="68830"/>
                    <a:pt x="105144" y="72931"/>
                    <a:pt x="99996" y="72893"/>
                  </a:cubicBezTo>
                  <a:cubicBezTo>
                    <a:pt x="94887" y="72850"/>
                    <a:pt x="90961" y="68805"/>
                    <a:pt x="90944" y="63473"/>
                  </a:cubicBezTo>
                  <a:cubicBezTo>
                    <a:pt x="90914" y="53435"/>
                    <a:pt x="90936" y="43396"/>
                    <a:pt x="90936" y="33362"/>
                  </a:cubicBezTo>
                  <a:cubicBezTo>
                    <a:pt x="90936" y="32781"/>
                    <a:pt x="90936" y="32200"/>
                    <a:pt x="90936" y="31205"/>
                  </a:cubicBezTo>
                  <a:cubicBezTo>
                    <a:pt x="90231" y="31884"/>
                    <a:pt x="89753" y="32324"/>
                    <a:pt x="89295" y="32781"/>
                  </a:cubicBezTo>
                  <a:cubicBezTo>
                    <a:pt x="64916" y="57207"/>
                    <a:pt x="40529" y="81624"/>
                    <a:pt x="16167" y="106071"/>
                  </a:cubicBezTo>
                  <a:cubicBezTo>
                    <a:pt x="13459" y="108792"/>
                    <a:pt x="10357" y="110005"/>
                    <a:pt x="6607" y="108963"/>
                  </a:cubicBezTo>
                  <a:cubicBezTo>
                    <a:pt x="336" y="107216"/>
                    <a:pt x="-2061" y="99634"/>
                    <a:pt x="2015" y="94546"/>
                  </a:cubicBezTo>
                  <a:cubicBezTo>
                    <a:pt x="2544" y="93884"/>
                    <a:pt x="3164" y="93286"/>
                    <a:pt x="3766" y="92683"/>
                  </a:cubicBezTo>
                  <a:cubicBezTo>
                    <a:pt x="27953" y="68441"/>
                    <a:pt x="52144" y="44204"/>
                    <a:pt x="76348" y="19979"/>
                  </a:cubicBezTo>
                  <a:cubicBezTo>
                    <a:pt x="76822" y="19505"/>
                    <a:pt x="77458" y="19197"/>
                    <a:pt x="78022" y="18808"/>
                  </a:cubicBezTo>
                  <a:lnTo>
                    <a:pt x="77651" y="18232"/>
                  </a:lnTo>
                  <a:cubicBezTo>
                    <a:pt x="77091" y="18232"/>
                    <a:pt x="76531" y="18232"/>
                    <a:pt x="75972" y="18232"/>
                  </a:cubicBezTo>
                  <a:cubicBezTo>
                    <a:pt x="65848" y="18232"/>
                    <a:pt x="55724" y="18249"/>
                    <a:pt x="45599" y="18223"/>
                  </a:cubicBezTo>
                  <a:cubicBezTo>
                    <a:pt x="41430" y="18210"/>
                    <a:pt x="38013" y="15669"/>
                    <a:pt x="36808" y="11807"/>
                  </a:cubicBezTo>
                  <a:cubicBezTo>
                    <a:pt x="35625" y="8018"/>
                    <a:pt x="37000" y="3857"/>
                    <a:pt x="40315" y="1649"/>
                  </a:cubicBezTo>
                  <a:cubicBezTo>
                    <a:pt x="41396" y="936"/>
                    <a:pt x="42699" y="543"/>
                    <a:pt x="43904" y="0"/>
                  </a:cubicBezTo>
                  <a:cubicBezTo>
                    <a:pt x="63195" y="0"/>
                    <a:pt x="82486" y="0"/>
                    <a:pt x="101782" y="0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 dirty="0"/>
            </a:p>
          </p:txBody>
        </p:sp>
      </p:grpSp>
      <p:sp>
        <p:nvSpPr>
          <p:cNvPr id="38" name="Объект 6">
            <a:extLst>
              <a:ext uri="{FF2B5EF4-FFF2-40B4-BE49-F238E27FC236}">
                <a16:creationId xmlns:a16="http://schemas.microsoft.com/office/drawing/2014/main" id="{7D7D2FCC-E329-475F-B147-38A5FE700727}"/>
              </a:ext>
            </a:extLst>
          </p:cNvPr>
          <p:cNvSpPr txBox="1">
            <a:spLocks/>
          </p:cNvSpPr>
          <p:nvPr/>
        </p:nvSpPr>
        <p:spPr>
          <a:xfrm>
            <a:off x="4582383" y="4697066"/>
            <a:ext cx="1220434" cy="488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1250" b="1" dirty="0">
                <a:solidFill>
                  <a:schemeClr val="bg1"/>
                </a:solidFill>
              </a:rPr>
              <a:t>DOI</a:t>
            </a: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EE88D7FA-D57C-4A1F-AD64-04ACEC7A2DA2}"/>
              </a:ext>
            </a:extLst>
          </p:cNvPr>
          <p:cNvCxnSpPr>
            <a:cxnSpLocks/>
          </p:cNvCxnSpPr>
          <p:nvPr/>
        </p:nvCxnSpPr>
        <p:spPr>
          <a:xfrm>
            <a:off x="4659013" y="4942823"/>
            <a:ext cx="2093478" cy="0"/>
          </a:xfrm>
          <a:prstGeom prst="line">
            <a:avLst/>
          </a:prstGeom>
          <a:ln w="19050">
            <a:solidFill>
              <a:srgbClr val="0078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Заголовок 1">
            <a:extLst>
              <a:ext uri="{FF2B5EF4-FFF2-40B4-BE49-F238E27FC236}">
                <a16:creationId xmlns:a16="http://schemas.microsoft.com/office/drawing/2014/main" id="{BD262032-635D-4F29-BC3A-B976C0F415DE}"/>
              </a:ext>
            </a:extLst>
          </p:cNvPr>
          <p:cNvSpPr txBox="1">
            <a:spLocks/>
          </p:cNvSpPr>
          <p:nvPr/>
        </p:nvSpPr>
        <p:spPr>
          <a:xfrm>
            <a:off x="8114530" y="2524454"/>
            <a:ext cx="3371152" cy="2376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uk-UA" sz="1700" dirty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Сичікова Я., </a:t>
            </a:r>
            <a:r>
              <a:rPr lang="uk-UA" sz="1700" dirty="0" err="1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Назаровець</a:t>
            </a:r>
            <a:r>
              <a:rPr lang="uk-UA" sz="1700" dirty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 С. (2025). Перспективний план впровадження стратегії розвитку відкритої науки в Бердянському державному педагогічному університеті. </a:t>
            </a:r>
            <a:r>
              <a:rPr lang="uk-UA" sz="1700" dirty="0" err="1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Zenodo</a:t>
            </a:r>
            <a:r>
              <a:rPr lang="uk-UA" sz="1700" dirty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43" name="Объект 6">
            <a:hlinkClick r:id="rId6"/>
            <a:extLst>
              <a:ext uri="{FF2B5EF4-FFF2-40B4-BE49-F238E27FC236}">
                <a16:creationId xmlns:a16="http://schemas.microsoft.com/office/drawing/2014/main" id="{26D716D8-5913-4816-A275-784BAAF61A29}"/>
              </a:ext>
            </a:extLst>
          </p:cNvPr>
          <p:cNvSpPr txBox="1">
            <a:spLocks/>
          </p:cNvSpPr>
          <p:nvPr/>
        </p:nvSpPr>
        <p:spPr>
          <a:xfrm>
            <a:off x="8114529" y="4968945"/>
            <a:ext cx="2541745" cy="488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1400" dirty="0">
                <a:solidFill>
                  <a:srgbClr val="0078F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https://doi.org/10.5281/zenodo.15011043</a:t>
            </a:r>
            <a:endParaRPr lang="en-GB" sz="1400" dirty="0">
              <a:solidFill>
                <a:srgbClr val="0078F0"/>
              </a:solidFill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8A561577-9E71-410A-BEE7-C3A4FE87F847}"/>
              </a:ext>
            </a:extLst>
          </p:cNvPr>
          <p:cNvSpPr/>
          <p:nvPr/>
        </p:nvSpPr>
        <p:spPr>
          <a:xfrm>
            <a:off x="8207807" y="4719257"/>
            <a:ext cx="585017" cy="233090"/>
          </a:xfrm>
          <a:prstGeom prst="roundRect">
            <a:avLst>
              <a:gd name="adj" fmla="val 11122"/>
            </a:avLst>
          </a:prstGeom>
          <a:solidFill>
            <a:srgbClr val="0078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68D851DE-23D0-46C9-8A9C-D179E7F9D9AC}"/>
              </a:ext>
            </a:extLst>
          </p:cNvPr>
          <p:cNvGrpSpPr/>
          <p:nvPr/>
        </p:nvGrpSpPr>
        <p:grpSpPr>
          <a:xfrm>
            <a:off x="8276799" y="4780024"/>
            <a:ext cx="120737" cy="120963"/>
            <a:chOff x="4705183" y="5702379"/>
            <a:chExt cx="163727" cy="164033"/>
          </a:xfrm>
        </p:grpSpPr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8AEC4951-4E0C-4138-899A-6EE85B33C0BD}"/>
                </a:ext>
              </a:extLst>
            </p:cNvPr>
            <p:cNvSpPr/>
            <p:nvPr/>
          </p:nvSpPr>
          <p:spPr>
            <a:xfrm>
              <a:off x="4705183" y="5720592"/>
              <a:ext cx="145538" cy="145820"/>
            </a:xfrm>
            <a:custGeom>
              <a:avLst/>
              <a:gdLst>
                <a:gd name="connsiteX0" fmla="*/ 0 w 145538"/>
                <a:gd name="connsiteY0" fmla="*/ 24397 h 145820"/>
                <a:gd name="connsiteX1" fmla="*/ 735 w 145538"/>
                <a:gd name="connsiteY1" fmla="*/ 20984 h 145820"/>
                <a:gd name="connsiteX2" fmla="*/ 26929 w 145538"/>
                <a:gd name="connsiteY2" fmla="*/ 52 h 145820"/>
                <a:gd name="connsiteX3" fmla="*/ 63380 w 145538"/>
                <a:gd name="connsiteY3" fmla="*/ 35 h 145820"/>
                <a:gd name="connsiteX4" fmla="*/ 72757 w 145538"/>
                <a:gd name="connsiteY4" fmla="*/ 9104 h 145820"/>
                <a:gd name="connsiteX5" fmla="*/ 63423 w 145538"/>
                <a:gd name="connsiteY5" fmla="*/ 18250 h 145820"/>
                <a:gd name="connsiteX6" fmla="*/ 28254 w 145538"/>
                <a:gd name="connsiteY6" fmla="*/ 18203 h 145820"/>
                <a:gd name="connsiteX7" fmla="*/ 18147 w 145538"/>
                <a:gd name="connsiteY7" fmla="*/ 28245 h 145820"/>
                <a:gd name="connsiteX8" fmla="*/ 18211 w 145538"/>
                <a:gd name="connsiteY8" fmla="*/ 117631 h 145820"/>
                <a:gd name="connsiteX9" fmla="*/ 28138 w 145538"/>
                <a:gd name="connsiteY9" fmla="*/ 127580 h 145820"/>
                <a:gd name="connsiteX10" fmla="*/ 117350 w 145538"/>
                <a:gd name="connsiteY10" fmla="*/ 127580 h 145820"/>
                <a:gd name="connsiteX11" fmla="*/ 127307 w 145538"/>
                <a:gd name="connsiteY11" fmla="*/ 117665 h 145820"/>
                <a:gd name="connsiteX12" fmla="*/ 127320 w 145538"/>
                <a:gd name="connsiteY12" fmla="*/ 82424 h 145820"/>
                <a:gd name="connsiteX13" fmla="*/ 137889 w 145538"/>
                <a:gd name="connsiteY13" fmla="*/ 73060 h 145820"/>
                <a:gd name="connsiteX14" fmla="*/ 145497 w 145538"/>
                <a:gd name="connsiteY14" fmla="*/ 81997 h 145820"/>
                <a:gd name="connsiteX15" fmla="*/ 145484 w 145538"/>
                <a:gd name="connsiteY15" fmla="*/ 111151 h 145820"/>
                <a:gd name="connsiteX16" fmla="*/ 144800 w 145538"/>
                <a:gd name="connsiteY16" fmla="*/ 124218 h 145820"/>
                <a:gd name="connsiteX17" fmla="*/ 122075 w 145538"/>
                <a:gd name="connsiteY17" fmla="*/ 145534 h 145820"/>
                <a:gd name="connsiteX18" fmla="*/ 121186 w 145538"/>
                <a:gd name="connsiteY18" fmla="*/ 145820 h 145820"/>
                <a:gd name="connsiteX19" fmla="*/ 24302 w 145538"/>
                <a:gd name="connsiteY19" fmla="*/ 145820 h 145820"/>
                <a:gd name="connsiteX20" fmla="*/ 23418 w 145538"/>
                <a:gd name="connsiteY20" fmla="*/ 145534 h 145820"/>
                <a:gd name="connsiteX21" fmla="*/ 884 w 145538"/>
                <a:gd name="connsiteY21" fmla="*/ 125333 h 145820"/>
                <a:gd name="connsiteX22" fmla="*/ 0 w 145538"/>
                <a:gd name="connsiteY22" fmla="*/ 121471 h 145820"/>
                <a:gd name="connsiteX23" fmla="*/ 0 w 145538"/>
                <a:gd name="connsiteY23" fmla="*/ 24397 h 14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5538" h="145820">
                  <a:moveTo>
                    <a:pt x="0" y="24397"/>
                  </a:moveTo>
                  <a:cubicBezTo>
                    <a:pt x="243" y="23260"/>
                    <a:pt x="466" y="22116"/>
                    <a:pt x="735" y="20984"/>
                  </a:cubicBezTo>
                  <a:cubicBezTo>
                    <a:pt x="3618" y="8848"/>
                    <a:pt x="14430" y="142"/>
                    <a:pt x="26929" y="52"/>
                  </a:cubicBezTo>
                  <a:cubicBezTo>
                    <a:pt x="39078" y="-33"/>
                    <a:pt x="51231" y="5"/>
                    <a:pt x="63380" y="35"/>
                  </a:cubicBezTo>
                  <a:cubicBezTo>
                    <a:pt x="68724" y="48"/>
                    <a:pt x="72740" y="3982"/>
                    <a:pt x="72757" y="9104"/>
                  </a:cubicBezTo>
                  <a:cubicBezTo>
                    <a:pt x="72774" y="14196"/>
                    <a:pt x="68759" y="18224"/>
                    <a:pt x="63423" y="18250"/>
                  </a:cubicBezTo>
                  <a:cubicBezTo>
                    <a:pt x="51697" y="18305"/>
                    <a:pt x="39971" y="18429"/>
                    <a:pt x="28254" y="18203"/>
                  </a:cubicBezTo>
                  <a:cubicBezTo>
                    <a:pt x="22324" y="18087"/>
                    <a:pt x="18121" y="22547"/>
                    <a:pt x="18147" y="28245"/>
                  </a:cubicBezTo>
                  <a:cubicBezTo>
                    <a:pt x="18279" y="58041"/>
                    <a:pt x="18206" y="87836"/>
                    <a:pt x="18211" y="117631"/>
                  </a:cubicBezTo>
                  <a:cubicBezTo>
                    <a:pt x="18211" y="123885"/>
                    <a:pt x="21893" y="127580"/>
                    <a:pt x="28138" y="127580"/>
                  </a:cubicBezTo>
                  <a:cubicBezTo>
                    <a:pt x="57874" y="127584"/>
                    <a:pt x="87614" y="127584"/>
                    <a:pt x="117350" y="127580"/>
                  </a:cubicBezTo>
                  <a:cubicBezTo>
                    <a:pt x="123625" y="127580"/>
                    <a:pt x="127303" y="123915"/>
                    <a:pt x="127307" y="117665"/>
                  </a:cubicBezTo>
                  <a:cubicBezTo>
                    <a:pt x="127316" y="105918"/>
                    <a:pt x="127286" y="94171"/>
                    <a:pt x="127320" y="82424"/>
                  </a:cubicBezTo>
                  <a:cubicBezTo>
                    <a:pt x="127337" y="76375"/>
                    <a:pt x="132070" y="72227"/>
                    <a:pt x="137889" y="73060"/>
                  </a:cubicBezTo>
                  <a:cubicBezTo>
                    <a:pt x="142203" y="73679"/>
                    <a:pt x="145480" y="77456"/>
                    <a:pt x="145497" y="81997"/>
                  </a:cubicBezTo>
                  <a:cubicBezTo>
                    <a:pt x="145535" y="91715"/>
                    <a:pt x="145574" y="101433"/>
                    <a:pt x="145484" y="111151"/>
                  </a:cubicBezTo>
                  <a:cubicBezTo>
                    <a:pt x="145445" y="115512"/>
                    <a:pt x="145599" y="119968"/>
                    <a:pt x="144800" y="124218"/>
                  </a:cubicBezTo>
                  <a:cubicBezTo>
                    <a:pt x="142694" y="135474"/>
                    <a:pt x="133416" y="143919"/>
                    <a:pt x="122075" y="145534"/>
                  </a:cubicBezTo>
                  <a:cubicBezTo>
                    <a:pt x="121771" y="145577"/>
                    <a:pt x="121485" y="145722"/>
                    <a:pt x="121186" y="145820"/>
                  </a:cubicBezTo>
                  <a:lnTo>
                    <a:pt x="24302" y="145820"/>
                  </a:lnTo>
                  <a:cubicBezTo>
                    <a:pt x="24007" y="145722"/>
                    <a:pt x="23721" y="145577"/>
                    <a:pt x="23418" y="145534"/>
                  </a:cubicBezTo>
                  <a:cubicBezTo>
                    <a:pt x="12508" y="143966"/>
                    <a:pt x="3661" y="136047"/>
                    <a:pt x="884" y="125333"/>
                  </a:cubicBezTo>
                  <a:cubicBezTo>
                    <a:pt x="551" y="124056"/>
                    <a:pt x="295" y="122762"/>
                    <a:pt x="0" y="121471"/>
                  </a:cubicBezTo>
                  <a:cubicBezTo>
                    <a:pt x="0" y="89113"/>
                    <a:pt x="0" y="56755"/>
                    <a:pt x="0" y="24397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EF430D8E-B694-4BD3-8601-8C225C5048F9}"/>
                </a:ext>
              </a:extLst>
            </p:cNvPr>
            <p:cNvSpPr/>
            <p:nvPr/>
          </p:nvSpPr>
          <p:spPr>
            <a:xfrm>
              <a:off x="4759765" y="5702379"/>
              <a:ext cx="109145" cy="109334"/>
            </a:xfrm>
            <a:custGeom>
              <a:avLst/>
              <a:gdLst>
                <a:gd name="connsiteX0" fmla="*/ 101782 w 109145"/>
                <a:gd name="connsiteY0" fmla="*/ 0 h 109334"/>
                <a:gd name="connsiteX1" fmla="*/ 102474 w 109145"/>
                <a:gd name="connsiteY1" fmla="*/ 329 h 109334"/>
                <a:gd name="connsiteX2" fmla="*/ 109129 w 109145"/>
                <a:gd name="connsiteY2" fmla="*/ 9432 h 109334"/>
                <a:gd name="connsiteX3" fmla="*/ 109138 w 109145"/>
                <a:gd name="connsiteY3" fmla="*/ 52679 h 109334"/>
                <a:gd name="connsiteX4" fmla="*/ 109138 w 109145"/>
                <a:gd name="connsiteY4" fmla="*/ 63409 h 109334"/>
                <a:gd name="connsiteX5" fmla="*/ 99996 w 109145"/>
                <a:gd name="connsiteY5" fmla="*/ 72893 h 109334"/>
                <a:gd name="connsiteX6" fmla="*/ 90944 w 109145"/>
                <a:gd name="connsiteY6" fmla="*/ 63473 h 109334"/>
                <a:gd name="connsiteX7" fmla="*/ 90936 w 109145"/>
                <a:gd name="connsiteY7" fmla="*/ 33362 h 109334"/>
                <a:gd name="connsiteX8" fmla="*/ 90936 w 109145"/>
                <a:gd name="connsiteY8" fmla="*/ 31205 h 109334"/>
                <a:gd name="connsiteX9" fmla="*/ 89295 w 109145"/>
                <a:gd name="connsiteY9" fmla="*/ 32781 h 109334"/>
                <a:gd name="connsiteX10" fmla="*/ 16167 w 109145"/>
                <a:gd name="connsiteY10" fmla="*/ 106071 h 109334"/>
                <a:gd name="connsiteX11" fmla="*/ 6607 w 109145"/>
                <a:gd name="connsiteY11" fmla="*/ 108963 h 109334"/>
                <a:gd name="connsiteX12" fmla="*/ 2015 w 109145"/>
                <a:gd name="connsiteY12" fmla="*/ 94546 h 109334"/>
                <a:gd name="connsiteX13" fmla="*/ 3766 w 109145"/>
                <a:gd name="connsiteY13" fmla="*/ 92683 h 109334"/>
                <a:gd name="connsiteX14" fmla="*/ 76348 w 109145"/>
                <a:gd name="connsiteY14" fmla="*/ 19979 h 109334"/>
                <a:gd name="connsiteX15" fmla="*/ 78022 w 109145"/>
                <a:gd name="connsiteY15" fmla="*/ 18808 h 109334"/>
                <a:gd name="connsiteX16" fmla="*/ 77651 w 109145"/>
                <a:gd name="connsiteY16" fmla="*/ 18232 h 109334"/>
                <a:gd name="connsiteX17" fmla="*/ 75972 w 109145"/>
                <a:gd name="connsiteY17" fmla="*/ 18232 h 109334"/>
                <a:gd name="connsiteX18" fmla="*/ 45599 w 109145"/>
                <a:gd name="connsiteY18" fmla="*/ 18223 h 109334"/>
                <a:gd name="connsiteX19" fmla="*/ 36808 w 109145"/>
                <a:gd name="connsiteY19" fmla="*/ 11807 h 109334"/>
                <a:gd name="connsiteX20" fmla="*/ 40315 w 109145"/>
                <a:gd name="connsiteY20" fmla="*/ 1649 h 109334"/>
                <a:gd name="connsiteX21" fmla="*/ 43904 w 109145"/>
                <a:gd name="connsiteY21" fmla="*/ 0 h 109334"/>
                <a:gd name="connsiteX22" fmla="*/ 101782 w 109145"/>
                <a:gd name="connsiteY22" fmla="*/ 0 h 10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9145" h="109334">
                  <a:moveTo>
                    <a:pt x="101782" y="0"/>
                  </a:moveTo>
                  <a:cubicBezTo>
                    <a:pt x="102013" y="111"/>
                    <a:pt x="102235" y="252"/>
                    <a:pt x="102474" y="329"/>
                  </a:cubicBezTo>
                  <a:cubicBezTo>
                    <a:pt x="106711" y="1696"/>
                    <a:pt x="109125" y="4947"/>
                    <a:pt x="109129" y="9432"/>
                  </a:cubicBezTo>
                  <a:cubicBezTo>
                    <a:pt x="109146" y="23849"/>
                    <a:pt x="109134" y="38262"/>
                    <a:pt x="109138" y="52679"/>
                  </a:cubicBezTo>
                  <a:cubicBezTo>
                    <a:pt x="109138" y="56254"/>
                    <a:pt x="109155" y="59834"/>
                    <a:pt x="109138" y="63409"/>
                  </a:cubicBezTo>
                  <a:cubicBezTo>
                    <a:pt x="109108" y="68830"/>
                    <a:pt x="105144" y="72931"/>
                    <a:pt x="99996" y="72893"/>
                  </a:cubicBezTo>
                  <a:cubicBezTo>
                    <a:pt x="94887" y="72850"/>
                    <a:pt x="90961" y="68805"/>
                    <a:pt x="90944" y="63473"/>
                  </a:cubicBezTo>
                  <a:cubicBezTo>
                    <a:pt x="90914" y="53435"/>
                    <a:pt x="90936" y="43396"/>
                    <a:pt x="90936" y="33362"/>
                  </a:cubicBezTo>
                  <a:cubicBezTo>
                    <a:pt x="90936" y="32781"/>
                    <a:pt x="90936" y="32200"/>
                    <a:pt x="90936" y="31205"/>
                  </a:cubicBezTo>
                  <a:cubicBezTo>
                    <a:pt x="90231" y="31884"/>
                    <a:pt x="89753" y="32324"/>
                    <a:pt x="89295" y="32781"/>
                  </a:cubicBezTo>
                  <a:cubicBezTo>
                    <a:pt x="64916" y="57207"/>
                    <a:pt x="40529" y="81624"/>
                    <a:pt x="16167" y="106071"/>
                  </a:cubicBezTo>
                  <a:cubicBezTo>
                    <a:pt x="13459" y="108792"/>
                    <a:pt x="10357" y="110005"/>
                    <a:pt x="6607" y="108963"/>
                  </a:cubicBezTo>
                  <a:cubicBezTo>
                    <a:pt x="336" y="107216"/>
                    <a:pt x="-2061" y="99634"/>
                    <a:pt x="2015" y="94546"/>
                  </a:cubicBezTo>
                  <a:cubicBezTo>
                    <a:pt x="2544" y="93884"/>
                    <a:pt x="3164" y="93286"/>
                    <a:pt x="3766" y="92683"/>
                  </a:cubicBezTo>
                  <a:cubicBezTo>
                    <a:pt x="27953" y="68441"/>
                    <a:pt x="52144" y="44204"/>
                    <a:pt x="76348" y="19979"/>
                  </a:cubicBezTo>
                  <a:cubicBezTo>
                    <a:pt x="76822" y="19505"/>
                    <a:pt x="77458" y="19197"/>
                    <a:pt x="78022" y="18808"/>
                  </a:cubicBezTo>
                  <a:lnTo>
                    <a:pt x="77651" y="18232"/>
                  </a:lnTo>
                  <a:cubicBezTo>
                    <a:pt x="77091" y="18232"/>
                    <a:pt x="76531" y="18232"/>
                    <a:pt x="75972" y="18232"/>
                  </a:cubicBezTo>
                  <a:cubicBezTo>
                    <a:pt x="65848" y="18232"/>
                    <a:pt x="55724" y="18249"/>
                    <a:pt x="45599" y="18223"/>
                  </a:cubicBezTo>
                  <a:cubicBezTo>
                    <a:pt x="41430" y="18210"/>
                    <a:pt x="38013" y="15669"/>
                    <a:pt x="36808" y="11807"/>
                  </a:cubicBezTo>
                  <a:cubicBezTo>
                    <a:pt x="35625" y="8018"/>
                    <a:pt x="37000" y="3857"/>
                    <a:pt x="40315" y="1649"/>
                  </a:cubicBezTo>
                  <a:cubicBezTo>
                    <a:pt x="41396" y="936"/>
                    <a:pt x="42699" y="543"/>
                    <a:pt x="43904" y="0"/>
                  </a:cubicBezTo>
                  <a:cubicBezTo>
                    <a:pt x="63195" y="0"/>
                    <a:pt x="82486" y="0"/>
                    <a:pt x="101782" y="0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 dirty="0"/>
            </a:p>
          </p:txBody>
        </p:sp>
      </p:grpSp>
      <p:sp>
        <p:nvSpPr>
          <p:cNvPr id="48" name="Объект 6">
            <a:extLst>
              <a:ext uri="{FF2B5EF4-FFF2-40B4-BE49-F238E27FC236}">
                <a16:creationId xmlns:a16="http://schemas.microsoft.com/office/drawing/2014/main" id="{DBC645F1-81E6-49E7-85DE-2A60DE333849}"/>
              </a:ext>
            </a:extLst>
          </p:cNvPr>
          <p:cNvSpPr txBox="1">
            <a:spLocks/>
          </p:cNvSpPr>
          <p:nvPr/>
        </p:nvSpPr>
        <p:spPr>
          <a:xfrm>
            <a:off x="8363074" y="4697066"/>
            <a:ext cx="1220434" cy="488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1250" b="1" dirty="0">
                <a:solidFill>
                  <a:schemeClr val="bg1"/>
                </a:solidFill>
              </a:rPr>
              <a:t>DOI</a:t>
            </a: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B2AB93DF-F444-4685-82CC-207C49D55665}"/>
              </a:ext>
            </a:extLst>
          </p:cNvPr>
          <p:cNvCxnSpPr>
            <a:cxnSpLocks/>
          </p:cNvCxnSpPr>
          <p:nvPr/>
        </p:nvCxnSpPr>
        <p:spPr>
          <a:xfrm>
            <a:off x="8439704" y="4942823"/>
            <a:ext cx="2093478" cy="0"/>
          </a:xfrm>
          <a:prstGeom prst="line">
            <a:avLst/>
          </a:prstGeom>
          <a:ln w="19050">
            <a:solidFill>
              <a:srgbClr val="0078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2AC5976E-22F1-4DF1-BE96-00D9E4BC32AA}"/>
              </a:ext>
            </a:extLst>
          </p:cNvPr>
          <p:cNvGrpSpPr/>
          <p:nvPr/>
        </p:nvGrpSpPr>
        <p:grpSpPr>
          <a:xfrm>
            <a:off x="629347" y="1745244"/>
            <a:ext cx="638175" cy="638175"/>
            <a:chOff x="7696200" y="3295650"/>
            <a:chExt cx="1400172" cy="1400172"/>
          </a:xfrm>
        </p:grpSpPr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DF8FE1ED-7C0A-44A4-BBEB-794CF42BB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696200" y="3295650"/>
              <a:ext cx="1400172" cy="1400172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A359D7BB-27E6-4BF4-B18D-A1A301B38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9549" y="3428999"/>
              <a:ext cx="1133475" cy="1133475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F35A8E72-BD8B-4902-87BC-8860F50E0C7D}"/>
              </a:ext>
            </a:extLst>
          </p:cNvPr>
          <p:cNvGrpSpPr/>
          <p:nvPr/>
        </p:nvGrpSpPr>
        <p:grpSpPr>
          <a:xfrm>
            <a:off x="4400536" y="1741220"/>
            <a:ext cx="638175" cy="638175"/>
            <a:chOff x="7696200" y="5229225"/>
            <a:chExt cx="1400172" cy="1400172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6FC8A2C8-9C1E-4ECA-A65C-7F0BE8E87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696200" y="5229225"/>
              <a:ext cx="1400172" cy="1400172"/>
            </a:xfrm>
            <a:prstGeom prst="rect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8450CFCC-4FEB-4CEA-892C-E858F9AEF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29549" y="5362574"/>
              <a:ext cx="1133475" cy="1133475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C5D2AC22-A7A9-4413-BD44-6805BA98EEAF}"/>
              </a:ext>
            </a:extLst>
          </p:cNvPr>
          <p:cNvGrpSpPr/>
          <p:nvPr/>
        </p:nvGrpSpPr>
        <p:grpSpPr>
          <a:xfrm>
            <a:off x="8172445" y="1743197"/>
            <a:ext cx="638175" cy="638175"/>
            <a:chOff x="7696200" y="3295650"/>
            <a:chExt cx="1400172" cy="1400172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79ECE127-FEFD-4850-B95C-E2168AB22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696200" y="3295650"/>
              <a:ext cx="1400172" cy="1400172"/>
            </a:xfrm>
            <a:prstGeom prst="rect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26C5F36E-866C-49F3-800D-CD0D9F630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29548" y="3428998"/>
              <a:ext cx="1133475" cy="11334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35676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2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C9501C-6080-4405-B282-2F61E8177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5287" y="1018565"/>
            <a:ext cx="5991959" cy="2674206"/>
          </a:xfrm>
        </p:spPr>
        <p:txBody>
          <a:bodyPr anchor="t">
            <a:noAutofit/>
          </a:bodyPr>
          <a:lstStyle/>
          <a:p>
            <a:pPr algn="r"/>
            <a:r>
              <a:rPr lang="en-US" sz="3600" i="1" dirty="0">
                <a:solidFill>
                  <a:srgbClr val="F8E8D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"As open as possible, </a:t>
            </a:r>
            <a:br>
              <a:rPr lang="en-US" sz="3600" i="1" dirty="0">
                <a:solidFill>
                  <a:srgbClr val="F8E8D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3600" i="1" dirty="0">
                <a:solidFill>
                  <a:srgbClr val="F8E8D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as closed as necessary"</a:t>
            </a:r>
            <a:endParaRPr lang="uk-UA" sz="3600" i="1" dirty="0">
              <a:solidFill>
                <a:srgbClr val="F8E8D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0626AF-57EC-4B78-B89C-5EDB91936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000" y="4991830"/>
            <a:ext cx="1892246" cy="109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40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DFBB44-08E3-427A-B05E-A9D88D9A7063}"/>
              </a:ext>
            </a:extLst>
          </p:cNvPr>
          <p:cNvSpPr txBox="1"/>
          <p:nvPr/>
        </p:nvSpPr>
        <p:spPr>
          <a:xfrm>
            <a:off x="466725" y="1292166"/>
            <a:ext cx="10487025" cy="471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uk-UA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Сучасний розвиток науки вимагає нових підходів до збереження, поширення та використання наукових знань. </a:t>
            </a:r>
            <a:b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Відкрита наука є ключовою парадигмою, яка відповідає на ці виклики, забезпечуючи прозорість, доступність </a:t>
            </a:r>
            <a:b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та повторне використання результатів досліджень. Університети відіграють провідну роль у впровадженні </a:t>
            </a:r>
            <a:b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принципів відкритої науки, формуючи культуру </a:t>
            </a:r>
            <a:r>
              <a:rPr lang="uk-UA" sz="1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інноваційності</a:t>
            </a:r>
            <a:r>
              <a:rPr lang="uk-UA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, доброчесності та співпраці.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Roboto Condensed" panose="02000000000000000000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uk-UA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Бердянський державний педагогічний університет (БДПУ) прагне інтегрувати кращі світові практики відкритої науки </a:t>
            </a:r>
            <a:b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у свою діяльність. Це відповідає як національним цілям, викладеним у Дорожній карті інтеграції України до Європейського дослідницького простору, так і глобальним ініціативам, зокрема рекомендаціям ЮНЕСКО, принципам </a:t>
            </a:r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FAIR</a:t>
            </a:r>
            <a:r>
              <a:rPr lang="uk-UA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uk-UA" sz="1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Findable</a:t>
            </a:r>
            <a:r>
              <a:rPr lang="uk-UA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1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Accessible</a:t>
            </a:r>
            <a:r>
              <a:rPr lang="uk-UA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1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Interoperable</a:t>
            </a:r>
            <a:r>
              <a:rPr lang="uk-UA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1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Reusable</a:t>
            </a:r>
            <a:r>
              <a:rPr lang="uk-UA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) та </a:t>
            </a:r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lang="uk-UA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uk-UA" sz="1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Collective</a:t>
            </a:r>
            <a:r>
              <a:rPr lang="uk-UA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Benefit</a:t>
            </a:r>
            <a:r>
              <a:rPr lang="uk-UA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1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Authority</a:t>
            </a:r>
            <a:r>
              <a:rPr lang="uk-UA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uk-UA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uk-UA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1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Responsibility</a:t>
            </a:r>
            <a:r>
              <a:rPr lang="uk-UA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1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Ethics</a:t>
            </a:r>
            <a:r>
              <a:rPr lang="uk-UA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Roboto Condensed" panose="02000000000000000000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uk-UA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Важливим орієнтиром для розвитку відкритої науки в Україні є затверджений Кабінетом Міністрів України </a:t>
            </a:r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Національний план щодо відкритої науки</a:t>
            </a:r>
            <a:r>
              <a:rPr lang="uk-UA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(Розпорядження № 892-р від 8 жовтня 2022 року). Концепція розвитку відкритої науки в БДПУ гармонійно поєднує основні положення цього плану з міжнародними практиками.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Roboto Condensed" panose="02000000000000000000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uk-UA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Мета цієї Концепції – створення умов для впровадження відкритої науки як </a:t>
            </a:r>
            <a:r>
              <a:rPr lang="uk-UA" sz="1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невіднятного</a:t>
            </a:r>
            <a:r>
              <a:rPr lang="uk-UA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елемента освітньої, наукової та інноваційної діяльності університету. Вона стане основою для трансформації наукових практик, розширення </a:t>
            </a:r>
            <a:b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доступу до знань та підвищення їхнього соціального значення.</a:t>
            </a:r>
          </a:p>
          <a:p>
            <a:pPr>
              <a:spcAft>
                <a:spcPts val="800"/>
              </a:spcAft>
            </a:pPr>
            <a:endParaRPr lang="uk-UA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EDE9980-582B-45F8-B407-1510E89195BC}"/>
              </a:ext>
            </a:extLst>
          </p:cNvPr>
          <p:cNvSpPr/>
          <p:nvPr/>
        </p:nvSpPr>
        <p:spPr>
          <a:xfrm>
            <a:off x="0" y="479506"/>
            <a:ext cx="895350" cy="478856"/>
          </a:xfrm>
          <a:prstGeom prst="rect">
            <a:avLst/>
          </a:prstGeom>
          <a:gradFill>
            <a:gsLst>
              <a:gs pos="0">
                <a:srgbClr val="EF7C4C"/>
              </a:gs>
              <a:gs pos="100000">
                <a:srgbClr val="D94A52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5B3F1B-751D-4D26-9AAC-F0B69A6666FD}"/>
              </a:ext>
            </a:extLst>
          </p:cNvPr>
          <p:cNvSpPr txBox="1"/>
          <p:nvPr/>
        </p:nvSpPr>
        <p:spPr>
          <a:xfrm>
            <a:off x="390526" y="488104"/>
            <a:ext cx="400049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effectLst/>
                <a:latin typeface="Rex-bold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uk-UA" sz="2400" dirty="0">
              <a:solidFill>
                <a:schemeClr val="bg1"/>
              </a:solidFill>
              <a:effectLst/>
              <a:latin typeface="Rex-bold" panose="02000000000000000000" pitchFamily="50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1A9498-FED2-4623-AD92-410BD6CA943D}"/>
              </a:ext>
            </a:extLst>
          </p:cNvPr>
          <p:cNvSpPr txBox="1"/>
          <p:nvPr/>
        </p:nvSpPr>
        <p:spPr>
          <a:xfrm>
            <a:off x="1052621" y="488104"/>
            <a:ext cx="8491429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ex-bold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Вступ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241CA53-9D55-4BDC-879F-E33491BE1795}"/>
              </a:ext>
            </a:extLst>
          </p:cNvPr>
          <p:cNvGrpSpPr/>
          <p:nvPr/>
        </p:nvGrpSpPr>
        <p:grpSpPr>
          <a:xfrm>
            <a:off x="-100011" y="6330462"/>
            <a:ext cx="12292011" cy="527538"/>
            <a:chOff x="-100011" y="6330462"/>
            <a:chExt cx="12292011" cy="527538"/>
          </a:xfrm>
        </p:grpSpPr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E9F7E0FA-F0AD-49FE-B226-CA59D838E7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94603"/>
              <a:ext cx="12192000" cy="0"/>
            </a:xfrm>
            <a:prstGeom prst="line">
              <a:avLst/>
            </a:prstGeom>
            <a:ln w="12700">
              <a:gradFill>
                <a:gsLst>
                  <a:gs pos="0">
                    <a:srgbClr val="EF7C4C"/>
                  </a:gs>
                  <a:gs pos="100000">
                    <a:srgbClr val="D94A52"/>
                  </a:gs>
                </a:gsLst>
                <a:lin ang="72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9143F4AC-BFFE-4A0C-9F84-805AC3628135}"/>
                </a:ext>
              </a:extLst>
            </p:cNvPr>
            <p:cNvSpPr/>
            <p:nvPr/>
          </p:nvSpPr>
          <p:spPr>
            <a:xfrm>
              <a:off x="9946295" y="6330462"/>
              <a:ext cx="1855178" cy="527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DECD3249-635C-429B-AD4E-B5DDFC0B07FE}"/>
                </a:ext>
              </a:extLst>
            </p:cNvPr>
            <p:cNvSpPr/>
            <p:nvPr/>
          </p:nvSpPr>
          <p:spPr>
            <a:xfrm>
              <a:off x="390527" y="6330462"/>
              <a:ext cx="5356223" cy="527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1BFD63B-B433-45D4-B33D-9DD4FA6D0237}"/>
                </a:ext>
              </a:extLst>
            </p:cNvPr>
            <p:cNvSpPr txBox="1"/>
            <p:nvPr/>
          </p:nvSpPr>
          <p:spPr>
            <a:xfrm>
              <a:off x="-100011" y="6464063"/>
              <a:ext cx="6348412" cy="2639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600"/>
                </a:spcAft>
              </a:pPr>
              <a:r>
                <a:rPr lang="uk-UA" sz="1050" dirty="0">
                  <a:solidFill>
                    <a:srgbClr val="EF7C4C"/>
                  </a:solidFill>
                  <a:effectLst/>
                  <a:latin typeface="Rex-bold" panose="02000000000000000000" pitchFamily="50" charset="0"/>
                  <a:ea typeface="Arial" panose="020B0604020202020204" pitchFamily="34" charset="0"/>
                  <a:cs typeface="Arial" panose="020B0604020202020204" pitchFamily="34" charset="0"/>
                </a:rPr>
                <a:t>Стратегія розвитку відкритої науки в Бердянському державному педагогічному університеті</a:t>
              </a:r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61CDB188-D79E-42C3-BFD3-DBAE5D425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9026" y="6375623"/>
              <a:ext cx="736670" cy="344589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95C230E4-7342-44B7-B2AE-11AB9CB79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40241" y="6359774"/>
              <a:ext cx="658712" cy="376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9639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EDE9980-582B-45F8-B407-1510E89195BC}"/>
              </a:ext>
            </a:extLst>
          </p:cNvPr>
          <p:cNvSpPr/>
          <p:nvPr/>
        </p:nvSpPr>
        <p:spPr>
          <a:xfrm>
            <a:off x="0" y="479506"/>
            <a:ext cx="895350" cy="478856"/>
          </a:xfrm>
          <a:prstGeom prst="rect">
            <a:avLst/>
          </a:prstGeom>
          <a:gradFill>
            <a:gsLst>
              <a:gs pos="0">
                <a:srgbClr val="EF7C4C"/>
              </a:gs>
              <a:gs pos="100000">
                <a:srgbClr val="D94A52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5B3F1B-751D-4D26-9AAC-F0B69A6666FD}"/>
              </a:ext>
            </a:extLst>
          </p:cNvPr>
          <p:cNvSpPr txBox="1"/>
          <p:nvPr/>
        </p:nvSpPr>
        <p:spPr>
          <a:xfrm>
            <a:off x="390526" y="488104"/>
            <a:ext cx="400049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lang="uk-UA" sz="2400" dirty="0">
                <a:solidFill>
                  <a:schemeClr val="bg1"/>
                </a:solidFill>
                <a:effectLst/>
                <a:latin typeface="Rex-bold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1A9498-FED2-4623-AD92-410BD6CA943D}"/>
              </a:ext>
            </a:extLst>
          </p:cNvPr>
          <p:cNvSpPr txBox="1"/>
          <p:nvPr/>
        </p:nvSpPr>
        <p:spPr>
          <a:xfrm>
            <a:off x="1052621" y="488104"/>
            <a:ext cx="8491429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ex-bold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Місія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618A80-66C7-4AFA-B544-D14C79C64FDD}"/>
              </a:ext>
            </a:extLst>
          </p:cNvPr>
          <p:cNvSpPr txBox="1"/>
          <p:nvPr/>
        </p:nvSpPr>
        <p:spPr>
          <a:xfrm>
            <a:off x="447674" y="1168749"/>
            <a:ext cx="9692567" cy="1289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uk-UA" sz="15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Місія Бердянського державного педагогічного університету у контексті розвитку відкритої науки полягає у сприянні створенню, збереженню та поширенню знань, які є доступними для всіх, сприяють інноваціям, розвитку </a:t>
            </a:r>
            <a:b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5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суспільства та інтеграції в глобальний науковий простір.</a:t>
            </a: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uk-UA" sz="15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Університет прагне: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12DFFB-D61B-409D-8864-CCF1CE3E0AEE}"/>
              </a:ext>
            </a:extLst>
          </p:cNvPr>
          <p:cNvSpPr txBox="1"/>
          <p:nvPr/>
        </p:nvSpPr>
        <p:spPr>
          <a:xfrm>
            <a:off x="447674" y="2493694"/>
            <a:ext cx="9692567" cy="2428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50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Забезпечити </a:t>
            </a:r>
            <a:r>
              <a:rPr lang="uk-UA" sz="1500" b="1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доступність наукових результатів</a:t>
            </a:r>
            <a:r>
              <a:rPr lang="uk-UA" sz="150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і знань через відкритий доступ до публікацій, даних, навчальних ресурсів та інших продуктів інтелектуальної діяльності.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50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Сприяти </a:t>
            </a:r>
            <a:r>
              <a:rPr lang="uk-UA" sz="1500" b="1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інклюзивності</a:t>
            </a:r>
            <a:r>
              <a:rPr lang="uk-UA" sz="150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, залучаючи до наукової діяльності всі зацікавлені сторони, включаючи дослідників, студентів, громадськість і бізнес, тим самим формуючи екосистему, що ґрунтується на рівності можливостей.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50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Інтегруватися у </a:t>
            </a:r>
            <a:r>
              <a:rPr lang="uk-UA" sz="1500" b="1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глобальний науковий простір</a:t>
            </a:r>
            <a:r>
              <a:rPr lang="uk-UA" sz="150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шляхом впровадження міжнародних стандартів відкритої науки, таких як принципи FAIR і CARE, використання відкритих ліцензій і участь у глобальних наукових ініціативах.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50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Стати </a:t>
            </a:r>
            <a:r>
              <a:rPr lang="uk-UA" sz="1500" b="1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локальним і національним центром розвитку відкритої науки</a:t>
            </a:r>
            <a:r>
              <a:rPr lang="uk-UA" sz="150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, що стимулює інновації, професійний розвиток і вирішення суспільних викликів через прозорість і відповідальність.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BD9E61-9BE5-4C21-8B5E-F7B4C157B6E1}"/>
              </a:ext>
            </a:extLst>
          </p:cNvPr>
          <p:cNvSpPr txBox="1"/>
          <p:nvPr/>
        </p:nvSpPr>
        <p:spPr>
          <a:xfrm>
            <a:off x="447674" y="5038963"/>
            <a:ext cx="9692567" cy="604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uk-UA" sz="15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Реалізація цієї місії сприятиме розвитку університету як сучасного, інноваційного освітнього та наукового центру, який поєднує найкращі академічні практики з вимогами суспільства, бізнесу та міжнародної наукової спільноти.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A4A1770-99CB-428D-AC41-F91F40B6BB61}"/>
              </a:ext>
            </a:extLst>
          </p:cNvPr>
          <p:cNvGrpSpPr/>
          <p:nvPr/>
        </p:nvGrpSpPr>
        <p:grpSpPr>
          <a:xfrm>
            <a:off x="-100011" y="6330462"/>
            <a:ext cx="12292011" cy="527538"/>
            <a:chOff x="-100011" y="6330462"/>
            <a:chExt cx="12292011" cy="527538"/>
          </a:xfrm>
        </p:grpSpPr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DC6D1DAD-743D-4125-831C-7AADAF376A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94603"/>
              <a:ext cx="12192000" cy="0"/>
            </a:xfrm>
            <a:prstGeom prst="line">
              <a:avLst/>
            </a:prstGeom>
            <a:ln w="12700">
              <a:gradFill>
                <a:gsLst>
                  <a:gs pos="0">
                    <a:srgbClr val="EF7C4C"/>
                  </a:gs>
                  <a:gs pos="100000">
                    <a:srgbClr val="D94A52"/>
                  </a:gs>
                </a:gsLst>
                <a:lin ang="72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B8C7FBB1-A928-4E36-B352-23F28719A46F}"/>
                </a:ext>
              </a:extLst>
            </p:cNvPr>
            <p:cNvSpPr/>
            <p:nvPr/>
          </p:nvSpPr>
          <p:spPr>
            <a:xfrm>
              <a:off x="9946295" y="6330462"/>
              <a:ext cx="1855178" cy="527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46D861D6-BE3E-4712-8908-E491921A1BD9}"/>
                </a:ext>
              </a:extLst>
            </p:cNvPr>
            <p:cNvSpPr/>
            <p:nvPr/>
          </p:nvSpPr>
          <p:spPr>
            <a:xfrm>
              <a:off x="390527" y="6330462"/>
              <a:ext cx="5356223" cy="527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EF84DDF-445B-4FC0-B4F7-55903799DE16}"/>
                </a:ext>
              </a:extLst>
            </p:cNvPr>
            <p:cNvSpPr txBox="1"/>
            <p:nvPr/>
          </p:nvSpPr>
          <p:spPr>
            <a:xfrm>
              <a:off x="-100011" y="6464063"/>
              <a:ext cx="6348412" cy="2639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600"/>
                </a:spcAft>
              </a:pPr>
              <a:r>
                <a:rPr lang="uk-UA" sz="1050" dirty="0">
                  <a:solidFill>
                    <a:srgbClr val="EF7C4C"/>
                  </a:solidFill>
                  <a:effectLst/>
                  <a:latin typeface="Rex-bold" panose="02000000000000000000" pitchFamily="50" charset="0"/>
                  <a:ea typeface="Arial" panose="020B0604020202020204" pitchFamily="34" charset="0"/>
                  <a:cs typeface="Arial" panose="020B0604020202020204" pitchFamily="34" charset="0"/>
                </a:rPr>
                <a:t>Стратегія розвитку відкритої науки в Бердянському державному педагогічному університеті</a:t>
              </a: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0FD0A971-7F7C-4CB1-9DDB-E788916CF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9026" y="6375623"/>
              <a:ext cx="736670" cy="344589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ED75C671-52F5-4029-8FF4-F319927DB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40241" y="6359774"/>
              <a:ext cx="658712" cy="376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8349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EDE9980-582B-45F8-B407-1510E89195BC}"/>
              </a:ext>
            </a:extLst>
          </p:cNvPr>
          <p:cNvSpPr/>
          <p:nvPr/>
        </p:nvSpPr>
        <p:spPr>
          <a:xfrm>
            <a:off x="0" y="479506"/>
            <a:ext cx="895350" cy="478856"/>
          </a:xfrm>
          <a:prstGeom prst="rect">
            <a:avLst/>
          </a:prstGeom>
          <a:gradFill>
            <a:gsLst>
              <a:gs pos="0">
                <a:srgbClr val="EF7C4C"/>
              </a:gs>
              <a:gs pos="100000">
                <a:srgbClr val="D94A52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5B3F1B-751D-4D26-9AAC-F0B69A6666FD}"/>
              </a:ext>
            </a:extLst>
          </p:cNvPr>
          <p:cNvSpPr txBox="1"/>
          <p:nvPr/>
        </p:nvSpPr>
        <p:spPr>
          <a:xfrm>
            <a:off x="390526" y="488104"/>
            <a:ext cx="400049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lang="uk-UA" sz="2400" dirty="0">
                <a:solidFill>
                  <a:schemeClr val="bg1"/>
                </a:solidFill>
                <a:effectLst/>
                <a:latin typeface="Rex-bold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1A9498-FED2-4623-AD92-410BD6CA943D}"/>
              </a:ext>
            </a:extLst>
          </p:cNvPr>
          <p:cNvSpPr txBox="1"/>
          <p:nvPr/>
        </p:nvSpPr>
        <p:spPr>
          <a:xfrm>
            <a:off x="1052621" y="488104"/>
            <a:ext cx="8491429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ex-bold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ВіЗія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618A80-66C7-4AFA-B544-D14C79C64FDD}"/>
              </a:ext>
            </a:extLst>
          </p:cNvPr>
          <p:cNvSpPr txBox="1"/>
          <p:nvPr/>
        </p:nvSpPr>
        <p:spPr>
          <a:xfrm>
            <a:off x="447674" y="1168749"/>
            <a:ext cx="9692567" cy="791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uk-UA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Бердянський державний педагогічний університет прагне стати визнаним регіональним і національним центром відкритої науки, який формує </a:t>
            </a:r>
            <a:b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нові стандарти прозорості, </a:t>
            </a:r>
            <a:r>
              <a:rPr lang="uk-UA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інноваційності</a:t>
            </a:r>
            <a:r>
              <a:rPr lang="uk-UA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та соціальної відповідальності.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uk-UA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Візія</a:t>
            </a:r>
            <a:r>
              <a:rPr lang="uk-UA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університету включає: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12DFFB-D61B-409D-8864-CCF1CE3E0AEE}"/>
              </a:ext>
            </a:extLst>
          </p:cNvPr>
          <p:cNvSpPr txBox="1"/>
          <p:nvPr/>
        </p:nvSpPr>
        <p:spPr>
          <a:xfrm>
            <a:off x="447674" y="1943364"/>
            <a:ext cx="9692567" cy="1776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200" b="1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Лідерство в інноваціях</a:t>
            </a:r>
            <a:r>
              <a:rPr lang="uk-UA" sz="120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: розвиток і впровадження сучасних практик відкритої науки для забезпечення високої якості </a:t>
            </a:r>
            <a:br>
              <a:rPr lang="en-US" sz="120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20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наукових досліджень, підвищення їхнього впливу на суспільство та інтеграції в міжнародний академічний простір.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uk-UA" sz="1200" b="1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Прозорість дослідницької діяльності</a:t>
            </a:r>
            <a:r>
              <a:rPr lang="uk-UA" sz="120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: забезпечення відкритого доступу до результатів досліджень, даних і </a:t>
            </a:r>
            <a:r>
              <a:rPr lang="uk-UA" sz="1200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методологій</a:t>
            </a:r>
            <a:r>
              <a:rPr lang="uk-UA" sz="120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US" sz="120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20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що сприяє їх відтворюваності, глобальній доступності та довірі до науки.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uk-UA" sz="1200" b="1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Підтримка дослідницької інфраструктури</a:t>
            </a:r>
            <a:r>
              <a:rPr lang="uk-UA" sz="120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: створення сучасних </a:t>
            </a:r>
            <a:r>
              <a:rPr lang="uk-UA" sz="1200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репозитаріїв</a:t>
            </a:r>
            <a:r>
              <a:rPr lang="uk-UA" sz="120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, доступу до міжнародних баз даних, </a:t>
            </a:r>
            <a:br>
              <a:rPr lang="en-US" sz="120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20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та інструментів для управління науковими даними.</a:t>
            </a: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200" b="1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Соціальний вплив науки</a:t>
            </a:r>
            <a:r>
              <a:rPr lang="uk-UA" sz="120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: підсилення ролі дослідницької діяльності у вирішенні соціальних, економічних </a:t>
            </a:r>
            <a:br>
              <a:rPr lang="en-US" sz="120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20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і екологічних викликів через ефективне використання наукових досягнень.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BD9E61-9BE5-4C21-8B5E-F7B4C157B6E1}"/>
              </a:ext>
            </a:extLst>
          </p:cNvPr>
          <p:cNvSpPr txBox="1"/>
          <p:nvPr/>
        </p:nvSpPr>
        <p:spPr>
          <a:xfrm>
            <a:off x="447674" y="5381097"/>
            <a:ext cx="9692567" cy="502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uk-UA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Університет прагне стати ключовим вузлом наукових інновацій у регіоні, сприяючи формуванню нової культури наукової діяльності, </a:t>
            </a:r>
            <a:b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що ґрунтується на відкритості, відповідальності та довірі.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6AFEEB-49A8-41C1-A701-155BEA5F7C77}"/>
              </a:ext>
            </a:extLst>
          </p:cNvPr>
          <p:cNvSpPr txBox="1"/>
          <p:nvPr/>
        </p:nvSpPr>
        <p:spPr>
          <a:xfrm>
            <a:off x="447674" y="3723538"/>
            <a:ext cx="9692567" cy="290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Відкрита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наука в БДПУ стане основою для:</a:t>
            </a:r>
            <a:endParaRPr lang="uk-UA" sz="1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Roboto Condensed" panose="02000000000000000000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8EF392-E2D0-4DDC-9E96-74DBCF26A117}"/>
              </a:ext>
            </a:extLst>
          </p:cNvPr>
          <p:cNvSpPr txBox="1"/>
          <p:nvPr/>
        </p:nvSpPr>
        <p:spPr>
          <a:xfrm>
            <a:off x="447674" y="4023562"/>
            <a:ext cx="9692567" cy="1351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200" b="1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Розвитку якісних досліджень</a:t>
            </a:r>
            <a:r>
              <a:rPr lang="uk-UA" sz="120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у пріоритетних для регіону та країни напрямах, зокрема педагогіці, міждисциплінарних </a:t>
            </a:r>
            <a:br>
              <a:rPr lang="en-US" sz="120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20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та прикладних дослідженнях.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uk-UA" sz="1200" b="1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Посилення міжнародної наукової співпраці</a:t>
            </a:r>
            <a:r>
              <a:rPr lang="uk-UA" sz="120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через участь у глобальних наукових мережах, спільних </a:t>
            </a:r>
            <a:r>
              <a:rPr lang="uk-UA" sz="1200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проєктах</a:t>
            </a:r>
            <a:r>
              <a:rPr lang="uk-UA" sz="120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і міжнародних конференціях.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uk-UA" sz="1200" b="1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Інтеграції науки та освіти</a:t>
            </a:r>
            <a:r>
              <a:rPr lang="uk-UA" sz="120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через створення інноваційних освітніх програм, які базуються на результатах сучасних досліджень.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uk-UA" sz="1200" b="1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Впровадження громадянської науки</a:t>
            </a:r>
            <a:r>
              <a:rPr lang="uk-UA" sz="120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, що дозволяє залучати суспільство до наукових процесів і популяризувати наукові досягнення.</a:t>
            </a: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200" b="1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Створення інклюзивної дослідницької екосистеми</a:t>
            </a:r>
            <a:r>
              <a:rPr lang="uk-UA" sz="120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, яка сприяє ефективному обміну знаннями між наукою, освітою, бізнесом та суспільством.</a:t>
            </a: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F2E3FC64-2DA5-4C0A-8503-935746735137}"/>
              </a:ext>
            </a:extLst>
          </p:cNvPr>
          <p:cNvGrpSpPr/>
          <p:nvPr/>
        </p:nvGrpSpPr>
        <p:grpSpPr>
          <a:xfrm>
            <a:off x="-100011" y="6330462"/>
            <a:ext cx="12292011" cy="527538"/>
            <a:chOff x="-100011" y="6330462"/>
            <a:chExt cx="12292011" cy="527538"/>
          </a:xfrm>
        </p:grpSpPr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C8F4B5D8-0CC0-40B2-B39C-0B801AC6255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94603"/>
              <a:ext cx="12192000" cy="0"/>
            </a:xfrm>
            <a:prstGeom prst="line">
              <a:avLst/>
            </a:prstGeom>
            <a:ln w="12700">
              <a:gradFill>
                <a:gsLst>
                  <a:gs pos="0">
                    <a:srgbClr val="EF7C4C"/>
                  </a:gs>
                  <a:gs pos="100000">
                    <a:srgbClr val="D94A52"/>
                  </a:gs>
                </a:gsLst>
                <a:lin ang="72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0D4D74C1-BD2D-40EC-B209-9FF5F7CD5A61}"/>
                </a:ext>
              </a:extLst>
            </p:cNvPr>
            <p:cNvSpPr/>
            <p:nvPr/>
          </p:nvSpPr>
          <p:spPr>
            <a:xfrm>
              <a:off x="9946295" y="6330462"/>
              <a:ext cx="1855178" cy="527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AD44DF89-793D-4023-A038-B3E8C336938A}"/>
                </a:ext>
              </a:extLst>
            </p:cNvPr>
            <p:cNvSpPr/>
            <p:nvPr/>
          </p:nvSpPr>
          <p:spPr>
            <a:xfrm>
              <a:off x="390527" y="6330462"/>
              <a:ext cx="5356223" cy="527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7F759C4-AC44-4FE3-8FDC-60B132BF31DC}"/>
                </a:ext>
              </a:extLst>
            </p:cNvPr>
            <p:cNvSpPr txBox="1"/>
            <p:nvPr/>
          </p:nvSpPr>
          <p:spPr>
            <a:xfrm>
              <a:off x="-100011" y="6464063"/>
              <a:ext cx="6348412" cy="2639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600"/>
                </a:spcAft>
              </a:pPr>
              <a:r>
                <a:rPr lang="uk-UA" sz="1050" dirty="0">
                  <a:solidFill>
                    <a:srgbClr val="EF7C4C"/>
                  </a:solidFill>
                  <a:effectLst/>
                  <a:latin typeface="Rex-bold" panose="02000000000000000000" pitchFamily="50" charset="0"/>
                  <a:ea typeface="Arial" panose="020B0604020202020204" pitchFamily="34" charset="0"/>
                  <a:cs typeface="Arial" panose="020B0604020202020204" pitchFamily="34" charset="0"/>
                </a:rPr>
                <a:t>Стратегія розвитку відкритої науки в Бердянському державному педагогічному університеті</a:t>
              </a:r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898945E7-8EA1-4499-B2B0-A74939B1E6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9026" y="6375623"/>
              <a:ext cx="736670" cy="344589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0E96A5F5-0A81-4F37-8FC7-76F8FE858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40241" y="6359774"/>
              <a:ext cx="658712" cy="376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3475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EDE9980-582B-45F8-B407-1510E89195BC}"/>
              </a:ext>
            </a:extLst>
          </p:cNvPr>
          <p:cNvSpPr/>
          <p:nvPr/>
        </p:nvSpPr>
        <p:spPr>
          <a:xfrm>
            <a:off x="0" y="479506"/>
            <a:ext cx="895350" cy="478856"/>
          </a:xfrm>
          <a:prstGeom prst="rect">
            <a:avLst/>
          </a:prstGeom>
          <a:gradFill>
            <a:gsLst>
              <a:gs pos="0">
                <a:srgbClr val="EF7C4C"/>
              </a:gs>
              <a:gs pos="100000">
                <a:srgbClr val="D94A52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5B3F1B-751D-4D26-9AAC-F0B69A6666FD}"/>
              </a:ext>
            </a:extLst>
          </p:cNvPr>
          <p:cNvSpPr txBox="1"/>
          <p:nvPr/>
        </p:nvSpPr>
        <p:spPr>
          <a:xfrm>
            <a:off x="390526" y="488104"/>
            <a:ext cx="400049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effectLst/>
                <a:latin typeface="Rex-bold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uk-UA" sz="2400" dirty="0">
              <a:solidFill>
                <a:schemeClr val="bg1"/>
              </a:solidFill>
              <a:effectLst/>
              <a:latin typeface="Rex-bold" panose="02000000000000000000" pitchFamily="50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1A9498-FED2-4623-AD92-410BD6CA943D}"/>
              </a:ext>
            </a:extLst>
          </p:cNvPr>
          <p:cNvSpPr txBox="1"/>
          <p:nvPr/>
        </p:nvSpPr>
        <p:spPr>
          <a:xfrm>
            <a:off x="1052621" y="488104"/>
            <a:ext cx="8491429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ex-bold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Ключові принципи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618A80-66C7-4AFA-B544-D14C79C64FDD}"/>
              </a:ext>
            </a:extLst>
          </p:cNvPr>
          <p:cNvSpPr txBox="1"/>
          <p:nvPr/>
        </p:nvSpPr>
        <p:spPr>
          <a:xfrm>
            <a:off x="447674" y="1168749"/>
            <a:ext cx="9692567" cy="570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uk-UA" sz="1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Концепція розвитку відкритої науки в Бердянському державному педагогічному університеті ґрунтується на таких основоположних принципах: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12DFFB-D61B-409D-8864-CCF1CE3E0AEE}"/>
              </a:ext>
            </a:extLst>
          </p:cNvPr>
          <p:cNvSpPr txBox="1"/>
          <p:nvPr/>
        </p:nvSpPr>
        <p:spPr>
          <a:xfrm>
            <a:off x="447674" y="2257601"/>
            <a:ext cx="9692567" cy="1809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40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Університет прагне до максимальної відкритості результатів наукових досліджень, навчальних ресурсів і даних. Відкритий доступ сприяє підвищенню якості, відтворюваності та глобальної доступності знань.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uk-UA" sz="140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Усі результати досліджень, які фінансуються з державних чи університетських коштів, </a:t>
            </a:r>
            <a:br>
              <a:rPr lang="en-US" sz="140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мають бути розміщені у відкритих </a:t>
            </a:r>
            <a:r>
              <a:rPr lang="uk-UA" sz="1400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репозитаріях</a:t>
            </a:r>
            <a:r>
              <a:rPr lang="uk-UA" sz="140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, доступних для суспільства.</a:t>
            </a: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40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Університет орієнтується на Барселонську декларацію про відкриту дослідницьку інформацію </a:t>
            </a:r>
            <a:br>
              <a:rPr lang="en-US" sz="140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sz="1400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Barcelona</a:t>
            </a:r>
            <a:r>
              <a:rPr lang="uk-UA" sz="140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Declaration</a:t>
            </a:r>
            <a:r>
              <a:rPr lang="uk-UA" sz="140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uk-UA" sz="140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Open</a:t>
            </a:r>
            <a:r>
              <a:rPr lang="uk-UA" sz="140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uk-UA" sz="140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uk-UA" sz="140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), яка наголошує на необхідності забезпечення </a:t>
            </a:r>
            <a:br>
              <a:rPr lang="en-US" sz="140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доступності даних, звітів і результатів досліджень для громадськості.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46DD14-B3CE-41FB-AD9D-3C4947C853CF}"/>
              </a:ext>
            </a:extLst>
          </p:cNvPr>
          <p:cNvSpPr txBox="1"/>
          <p:nvPr/>
        </p:nvSpPr>
        <p:spPr>
          <a:xfrm>
            <a:off x="447674" y="4551146"/>
            <a:ext cx="9692567" cy="1066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40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Університет дотримується принципу: </a:t>
            </a:r>
            <a:r>
              <a:rPr lang="en-US" sz="1400" b="1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"As open as possible, as closed as necessary"</a:t>
            </a:r>
            <a:r>
              <a:rPr lang="uk-UA" sz="140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, визнаючи, </a:t>
            </a:r>
            <a:br>
              <a:rPr lang="en-US" sz="140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що повна відкритість можлива лише в межах етичних, правових і комерційних обмежень.</a:t>
            </a: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40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Наукові результати можуть залишатися закритими лише за необхідності захисту конфіденційності, </a:t>
            </a:r>
            <a:br>
              <a:rPr lang="en-US" sz="140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прав інтелектуальної власності або інших легітимних причин.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631C50-BB25-4198-A876-CBE6223116D7}"/>
              </a:ext>
            </a:extLst>
          </p:cNvPr>
          <p:cNvSpPr txBox="1"/>
          <p:nvPr/>
        </p:nvSpPr>
        <p:spPr>
          <a:xfrm>
            <a:off x="447674" y="1938582"/>
            <a:ext cx="9692567" cy="323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1. </a:t>
            </a:r>
            <a:r>
              <a:rPr lang="uk-UA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Прозорість і відкритість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DF0D4E-CFB6-4D37-98D1-C0B8260B8F5E}"/>
              </a:ext>
            </a:extLst>
          </p:cNvPr>
          <p:cNvSpPr txBox="1"/>
          <p:nvPr/>
        </p:nvSpPr>
        <p:spPr>
          <a:xfrm>
            <a:off x="447674" y="4234301"/>
            <a:ext cx="9692567" cy="323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</a:pPr>
            <a:r>
              <a:rPr lang="uk-UA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2. Баланс між відкритістю та обмеженнями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F25F9D71-37E9-4D7F-8625-0FD917FF1A2D}"/>
              </a:ext>
            </a:extLst>
          </p:cNvPr>
          <p:cNvGrpSpPr/>
          <p:nvPr/>
        </p:nvGrpSpPr>
        <p:grpSpPr>
          <a:xfrm>
            <a:off x="-100011" y="6330462"/>
            <a:ext cx="12292011" cy="527538"/>
            <a:chOff x="-100011" y="6330462"/>
            <a:chExt cx="12292011" cy="527538"/>
          </a:xfrm>
        </p:grpSpPr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6BC5F227-1762-4DB0-A520-5F9B42DDD90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94603"/>
              <a:ext cx="12192000" cy="0"/>
            </a:xfrm>
            <a:prstGeom prst="line">
              <a:avLst/>
            </a:prstGeom>
            <a:ln w="12700">
              <a:gradFill>
                <a:gsLst>
                  <a:gs pos="0">
                    <a:srgbClr val="EF7C4C"/>
                  </a:gs>
                  <a:gs pos="100000">
                    <a:srgbClr val="D94A52"/>
                  </a:gs>
                </a:gsLst>
                <a:lin ang="72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13B073F6-1638-418F-8F10-D281765B16A2}"/>
                </a:ext>
              </a:extLst>
            </p:cNvPr>
            <p:cNvSpPr/>
            <p:nvPr/>
          </p:nvSpPr>
          <p:spPr>
            <a:xfrm>
              <a:off x="9946295" y="6330462"/>
              <a:ext cx="1855178" cy="527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26022EC2-C507-4A82-9CB7-848E3781619D}"/>
                </a:ext>
              </a:extLst>
            </p:cNvPr>
            <p:cNvSpPr/>
            <p:nvPr/>
          </p:nvSpPr>
          <p:spPr>
            <a:xfrm>
              <a:off x="390527" y="6330462"/>
              <a:ext cx="5356223" cy="527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98D8869-01A8-4484-BD2A-C19C3D966C00}"/>
                </a:ext>
              </a:extLst>
            </p:cNvPr>
            <p:cNvSpPr txBox="1"/>
            <p:nvPr/>
          </p:nvSpPr>
          <p:spPr>
            <a:xfrm>
              <a:off x="-100011" y="6464063"/>
              <a:ext cx="6348412" cy="2639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600"/>
                </a:spcAft>
              </a:pPr>
              <a:r>
                <a:rPr lang="uk-UA" sz="1050" dirty="0">
                  <a:solidFill>
                    <a:srgbClr val="EF7C4C"/>
                  </a:solidFill>
                  <a:effectLst/>
                  <a:latin typeface="Rex-bold" panose="02000000000000000000" pitchFamily="50" charset="0"/>
                  <a:ea typeface="Arial" panose="020B0604020202020204" pitchFamily="34" charset="0"/>
                  <a:cs typeface="Arial" panose="020B0604020202020204" pitchFamily="34" charset="0"/>
                </a:rPr>
                <a:t>Стратегія розвитку відкритої науки в Бердянському державному педагогічному університеті</a:t>
              </a:r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29902D4E-1C8E-4DF0-9155-28584F98A9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9026" y="6375623"/>
              <a:ext cx="736670" cy="344589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8C305B28-10D2-49D9-9B64-5D24590DD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40241" y="6359774"/>
              <a:ext cx="658712" cy="376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3067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EDE9980-582B-45F8-B407-1510E89195BC}"/>
              </a:ext>
            </a:extLst>
          </p:cNvPr>
          <p:cNvSpPr/>
          <p:nvPr/>
        </p:nvSpPr>
        <p:spPr>
          <a:xfrm>
            <a:off x="0" y="479506"/>
            <a:ext cx="895350" cy="478856"/>
          </a:xfrm>
          <a:prstGeom prst="rect">
            <a:avLst/>
          </a:prstGeom>
          <a:gradFill>
            <a:gsLst>
              <a:gs pos="0">
                <a:srgbClr val="EF7C4C"/>
              </a:gs>
              <a:gs pos="100000">
                <a:srgbClr val="D94A52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5B3F1B-751D-4D26-9AAC-F0B69A6666FD}"/>
              </a:ext>
            </a:extLst>
          </p:cNvPr>
          <p:cNvSpPr txBox="1"/>
          <p:nvPr/>
        </p:nvSpPr>
        <p:spPr>
          <a:xfrm>
            <a:off x="390526" y="488104"/>
            <a:ext cx="400049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effectLst/>
                <a:latin typeface="Rex-bold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uk-UA" sz="2400" dirty="0">
              <a:solidFill>
                <a:schemeClr val="bg1"/>
              </a:solidFill>
              <a:effectLst/>
              <a:latin typeface="Rex-bold" panose="02000000000000000000" pitchFamily="50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1A9498-FED2-4623-AD92-410BD6CA943D}"/>
              </a:ext>
            </a:extLst>
          </p:cNvPr>
          <p:cNvSpPr txBox="1"/>
          <p:nvPr/>
        </p:nvSpPr>
        <p:spPr>
          <a:xfrm>
            <a:off x="1052621" y="488104"/>
            <a:ext cx="8491429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ex-bold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Ключові принципи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12DFFB-D61B-409D-8864-CCF1CE3E0AEE}"/>
              </a:ext>
            </a:extLst>
          </p:cNvPr>
          <p:cNvSpPr txBox="1"/>
          <p:nvPr/>
        </p:nvSpPr>
        <p:spPr>
          <a:xfrm>
            <a:off x="447674" y="2047249"/>
            <a:ext cx="9692567" cy="1391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400" b="1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FAIR (</a:t>
            </a:r>
            <a:r>
              <a:rPr lang="uk-UA" sz="1400" b="1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Findable</a:t>
            </a:r>
            <a:r>
              <a:rPr lang="uk-UA" sz="1400" b="1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1400" b="1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Accessible</a:t>
            </a:r>
            <a:r>
              <a:rPr lang="uk-UA" sz="1400" b="1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1400" b="1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Interoperable</a:t>
            </a:r>
            <a:r>
              <a:rPr lang="uk-UA" sz="1400" b="1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1400" b="1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Reusable</a:t>
            </a:r>
            <a:r>
              <a:rPr lang="uk-UA" sz="1400" b="1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: Університет сприяє збереженню, публікації та використанню наукових даних відповідно до принципів FAIR, забезпечуючи їх доступність і придатність для повторного використання.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400" b="1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CARE (</a:t>
            </a:r>
            <a:r>
              <a:rPr lang="uk-UA" sz="1400" b="1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Collective</a:t>
            </a:r>
            <a:r>
              <a:rPr lang="uk-UA" sz="1400" b="1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b="1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Benefit</a:t>
            </a:r>
            <a:r>
              <a:rPr lang="uk-UA" sz="1400" b="1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1400" b="1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Authority</a:t>
            </a:r>
            <a:r>
              <a:rPr lang="uk-UA" sz="1400" b="1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b="1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uk-UA" sz="1400" b="1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b="1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uk-UA" sz="1400" b="1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1400" b="1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Responsibility</a:t>
            </a:r>
            <a:r>
              <a:rPr lang="uk-UA" sz="1400" b="1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1400" b="1" u="none" strike="noStrike" dirty="0" err="1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Ethics</a:t>
            </a:r>
            <a:r>
              <a:rPr lang="uk-UA" sz="1400" b="1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: Університет гарантує етичне використання даних, поважаючи права дослідників, учасників досліджень та залучених сторін, і забезпечуючи їхню участь у процесах управління науковими даними.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46DD14-B3CE-41FB-AD9D-3C4947C853CF}"/>
              </a:ext>
            </a:extLst>
          </p:cNvPr>
          <p:cNvSpPr txBox="1"/>
          <p:nvPr/>
        </p:nvSpPr>
        <p:spPr>
          <a:xfrm>
            <a:off x="447674" y="4067371"/>
            <a:ext cx="9692567" cy="1143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Університет зобов’язується дотримуватися високих стандартів етики, конфіденційності та наукової доброчесності. Особливу увагу приділяють правам людини, збереженню конфіденційності чутливих даних та захисту </a:t>
            </a:r>
            <a:br>
              <a:rPr lang="en-US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персональної інформації.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400" u="none" strike="noStrike" dirty="0">
                <a:solidFill>
                  <a:srgbClr val="0D0D0D"/>
                </a:solidFill>
                <a:effectLst/>
                <a:latin typeface="Roboto Condensed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Наукова діяльність має базуватися на чесності, прозорості та повазі до етичних норм.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631C50-BB25-4198-A876-CBE6223116D7}"/>
              </a:ext>
            </a:extLst>
          </p:cNvPr>
          <p:cNvSpPr txBox="1"/>
          <p:nvPr/>
        </p:nvSpPr>
        <p:spPr>
          <a:xfrm>
            <a:off x="447674" y="1661241"/>
            <a:ext cx="9692567" cy="323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3. </a:t>
            </a:r>
            <a:r>
              <a:rPr lang="uk-UA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Принципи 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FAIR </a:t>
            </a:r>
            <a:r>
              <a:rPr lang="uk-UA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і 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CARE</a:t>
            </a:r>
            <a:endParaRPr lang="uk-UA" sz="14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Roboto Condensed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DF0D4E-CFB6-4D37-98D1-C0B8260B8F5E}"/>
              </a:ext>
            </a:extLst>
          </p:cNvPr>
          <p:cNvSpPr txBox="1"/>
          <p:nvPr/>
        </p:nvSpPr>
        <p:spPr>
          <a:xfrm>
            <a:off x="447674" y="3688646"/>
            <a:ext cx="9692567" cy="323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4</a:t>
            </a:r>
            <a:r>
              <a:rPr lang="uk-UA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00000000000000000" pitchFamily="2" charset="0"/>
              </a:rPr>
              <a:t>. Етичність та доброчесність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A53E96BF-09D7-4B54-AD50-439FF2D50901}"/>
              </a:ext>
            </a:extLst>
          </p:cNvPr>
          <p:cNvGrpSpPr/>
          <p:nvPr/>
        </p:nvGrpSpPr>
        <p:grpSpPr>
          <a:xfrm>
            <a:off x="-100011" y="6330462"/>
            <a:ext cx="12292011" cy="527538"/>
            <a:chOff x="-100011" y="6330462"/>
            <a:chExt cx="12292011" cy="527538"/>
          </a:xfrm>
        </p:grpSpPr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32AB85F9-6CB4-4A3E-AA8C-8122A7A1BD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94603"/>
              <a:ext cx="12192000" cy="0"/>
            </a:xfrm>
            <a:prstGeom prst="line">
              <a:avLst/>
            </a:prstGeom>
            <a:ln w="12700">
              <a:gradFill>
                <a:gsLst>
                  <a:gs pos="0">
                    <a:srgbClr val="EF7C4C"/>
                  </a:gs>
                  <a:gs pos="100000">
                    <a:srgbClr val="D94A52"/>
                  </a:gs>
                </a:gsLst>
                <a:lin ang="72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50624EEA-02C9-4C7B-8A64-D4A70AC81008}"/>
                </a:ext>
              </a:extLst>
            </p:cNvPr>
            <p:cNvSpPr/>
            <p:nvPr/>
          </p:nvSpPr>
          <p:spPr>
            <a:xfrm>
              <a:off x="9946295" y="6330462"/>
              <a:ext cx="1855178" cy="527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AEF618D4-0B83-419C-BFC9-80756294B10B}"/>
                </a:ext>
              </a:extLst>
            </p:cNvPr>
            <p:cNvSpPr/>
            <p:nvPr/>
          </p:nvSpPr>
          <p:spPr>
            <a:xfrm>
              <a:off x="390527" y="6330462"/>
              <a:ext cx="5356223" cy="527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944CA62-97BB-4E9F-8113-94DF7D778882}"/>
                </a:ext>
              </a:extLst>
            </p:cNvPr>
            <p:cNvSpPr txBox="1"/>
            <p:nvPr/>
          </p:nvSpPr>
          <p:spPr>
            <a:xfrm>
              <a:off x="-100011" y="6464063"/>
              <a:ext cx="6348412" cy="2639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600"/>
                </a:spcAft>
              </a:pPr>
              <a:r>
                <a:rPr lang="uk-UA" sz="1050" dirty="0">
                  <a:solidFill>
                    <a:srgbClr val="EF7C4C"/>
                  </a:solidFill>
                  <a:effectLst/>
                  <a:latin typeface="Rex-bold" panose="02000000000000000000" pitchFamily="50" charset="0"/>
                  <a:ea typeface="Arial" panose="020B0604020202020204" pitchFamily="34" charset="0"/>
                  <a:cs typeface="Arial" panose="020B0604020202020204" pitchFamily="34" charset="0"/>
                </a:rPr>
                <a:t>Стратегія розвитку відкритої науки в Бердянському державному педагогічному університеті</a:t>
              </a:r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559A32AE-939D-4CF7-B138-6A19F1B12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9026" y="6375623"/>
              <a:ext cx="736670" cy="344589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BAE362EB-86D8-40D0-B60B-A012E6A93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40241" y="6359774"/>
              <a:ext cx="658712" cy="376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00967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7014</Words>
  <Application>Microsoft Office PowerPoint</Application>
  <PresentationFormat>Широкоэкранный</PresentationFormat>
  <Paragraphs>550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1" baseType="lpstr">
      <vt:lpstr>Segoe UI Semibold</vt:lpstr>
      <vt:lpstr>Roboto Condensed</vt:lpstr>
      <vt:lpstr>Arial</vt:lpstr>
      <vt:lpstr>Rex-bold</vt:lpstr>
      <vt:lpstr>Segoe UI</vt:lpstr>
      <vt:lpstr>Calibri Light</vt:lpstr>
      <vt:lpstr>Calibri</vt:lpstr>
      <vt:lpstr>Symbol</vt:lpstr>
      <vt:lpstr>Тема Office</vt:lpstr>
      <vt:lpstr>Політика відкритої науки Бердянського державного педагогічного університету</vt:lpstr>
      <vt:lpstr>Сучасна наука вимагає прозорості, доступності та відтворюваності,  що відповідає глобальним стандартам відкритої науки – підходу,  який забезпечує вільний доступ, повторне використання та відкритість результатів досліджень, включаючи публікації, дані, методи та освітні ресурси для всіх зацікавлених сторін.  Ця політика є стратегічним документом, що визначає основні підходи  до впровадження відкритої науки в Бердянському державному педагогічному університеті (БДПУ). Вона спрямована на підвищення якості досліджень, інтеграцію університету в міжнародний науковий простір, розвиток дослідницької культури та забезпечення ефективного використання  наукових результатів.</vt:lpstr>
      <vt:lpstr>Політика складається з трьох розділів,  що доповнюють один одного:</vt:lpstr>
      <vt:lpstr>Стратегія розвитку відкритої науки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Дорожня карта реалізації політики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Перспективний  план дій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Сичікова Я., Назаровець С. (2025). Стратегія розвитку відкритої науки в Бердянському державному педагогічному університеті. Zenodo.</vt:lpstr>
      <vt:lpstr>"As open as possible,  as closed as necessary"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sergie</dc:creator>
  <cp:lastModifiedBy>Яна Сычикова</cp:lastModifiedBy>
  <cp:revision>58</cp:revision>
  <dcterms:created xsi:type="dcterms:W3CDTF">2025-03-19T08:43:02Z</dcterms:created>
  <dcterms:modified xsi:type="dcterms:W3CDTF">2025-03-19T16:56:29Z</dcterms:modified>
</cp:coreProperties>
</file>