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5" r:id="rId2"/>
    <p:sldId id="294" r:id="rId3"/>
    <p:sldId id="276" r:id="rId4"/>
    <p:sldId id="256" r:id="rId5"/>
    <p:sldId id="257" r:id="rId6"/>
    <p:sldId id="260" r:id="rId7"/>
    <p:sldId id="261" r:id="rId8"/>
    <p:sldId id="259" r:id="rId9"/>
    <p:sldId id="277" r:id="rId10"/>
    <p:sldId id="258" r:id="rId11"/>
    <p:sldId id="274" r:id="rId12"/>
    <p:sldId id="262" r:id="rId13"/>
    <p:sldId id="268" r:id="rId14"/>
    <p:sldId id="263" r:id="rId15"/>
    <p:sldId id="264" r:id="rId16"/>
    <p:sldId id="265" r:id="rId17"/>
    <p:sldId id="266" r:id="rId18"/>
    <p:sldId id="267" r:id="rId19"/>
    <p:sldId id="269" r:id="rId20"/>
    <p:sldId id="271" r:id="rId21"/>
    <p:sldId id="272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83" r:id="rId30"/>
    <p:sldId id="270" r:id="rId31"/>
    <p:sldId id="278" r:id="rId32"/>
    <p:sldId id="279" r:id="rId33"/>
    <p:sldId id="280" r:id="rId34"/>
    <p:sldId id="281" r:id="rId35"/>
    <p:sldId id="284" r:id="rId36"/>
    <p:sldId id="285" r:id="rId37"/>
    <p:sldId id="286" r:id="rId38"/>
    <p:sldId id="295" r:id="rId39"/>
    <p:sldId id="296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98" y="-96"/>
      </p:cViewPr>
      <p:guideLst>
        <p:guide orient="horz" pos="4319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E2973-517B-4227-8CC5-A6511133D95E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BC4AF-415E-4677-8F92-C9BD308B74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37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F8234-05EE-44F5-B505-2F579F2AAC16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FC06C-4AC1-4D4A-90BA-3F6698E4C36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225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688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09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938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2254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099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392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020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0017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944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43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16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01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1209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8239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8429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980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708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168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9878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5445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648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15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52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180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5802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273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911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9412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9899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9231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15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556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6360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383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5155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FC06C-4AC1-4D4A-90BA-3F6698E4C369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433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044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164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253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142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400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901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637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080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287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840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6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BDEC9-DC1B-476C-9EE0-C6A378334CFC}" type="datetimeFigureOut">
              <a:rPr lang="uk-UA" smtClean="0"/>
              <a:t>20.12.2017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90A-178A-4214-80BD-4B5E6072D78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798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7WSGUprIdJw" TargetMode="External"/><Relationship Id="rId3" Type="http://schemas.openxmlformats.org/officeDocument/2006/relationships/hyperlink" Target="http://ec.europa.eu/programmes/erasmus-plus/node_en" TargetMode="External"/><Relationship Id="rId7" Type="http://schemas.openxmlformats.org/officeDocument/2006/relationships/hyperlink" Target="https://www.salto-youth.net/rc/eec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EPlus.Ukraine" TargetMode="External"/><Relationship Id="rId5" Type="http://schemas.openxmlformats.org/officeDocument/2006/relationships/hyperlink" Target="http://erasmusplus.org.ua/" TargetMode="External"/><Relationship Id="rId4" Type="http://schemas.openxmlformats.org/officeDocument/2006/relationships/hyperlink" Target="https://eacea.ec.europa.eu/erasmus-plus/funding_en" TargetMode="External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acea.ec.europa.eu/erasmus-plus/funding_e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hyperlink" Target="https://eacea.ec.europa.eu/erasmus-plus/funding/capacity-building-in-field-youth-2018_en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://ec.europa.eu/programmes/erasmus-plus/help/find-opportunity_en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iggggidea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hyperlink" Target="http://studway.com.ua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alilei.in.ua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80" y="2420888"/>
            <a:ext cx="9197580" cy="513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97580" cy="186308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ІНДИВІДУАЛЬНІ ГРАНТИ ТА СТАЖУВАННЯ: 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пошук можливостей для науковця</a:t>
            </a:r>
            <a:r>
              <a:rPr lang="uk-UA" sz="4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uk-UA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uk-UA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7"/>
            <a:ext cx="8219256" cy="496855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Асоціації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чи</a:t>
            </a:r>
            <a:r>
              <a:rPr lang="ru-RU" b="1" dirty="0">
                <a:solidFill>
                  <a:srgbClr val="C00000"/>
                </a:solidFill>
              </a:rPr>
              <a:t> клуби </a:t>
            </a:r>
            <a:r>
              <a:rPr lang="ru-RU" b="1" dirty="0" err="1">
                <a:solidFill>
                  <a:srgbClr val="C00000"/>
                </a:solidFill>
              </a:rPr>
              <a:t>випускників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освітніх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програм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або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вищих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навчальних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закладів</a:t>
            </a: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i="1" dirty="0" smtClean="0"/>
              <a:t>Вони </a:t>
            </a:r>
            <a:r>
              <a:rPr lang="ru-RU" i="1" dirty="0" err="1" smtClean="0"/>
              <a:t>можуть</a:t>
            </a:r>
            <a:r>
              <a:rPr lang="ru-RU" i="1" dirty="0" smtClean="0"/>
              <a:t> </a:t>
            </a:r>
            <a:r>
              <a:rPr lang="ru-RU" i="1" dirty="0"/>
              <a:t>бути </a:t>
            </a:r>
            <a:r>
              <a:rPr lang="ru-RU" i="1" dirty="0" err="1"/>
              <a:t>джерелом</a:t>
            </a:r>
            <a:r>
              <a:rPr lang="ru-RU" i="1" dirty="0"/>
              <a:t> </a:t>
            </a:r>
            <a:r>
              <a:rPr lang="ru-RU" i="1" dirty="0" err="1"/>
              <a:t>практичної</a:t>
            </a:r>
            <a:r>
              <a:rPr lang="ru-RU" i="1" dirty="0"/>
              <a:t> </a:t>
            </a:r>
            <a:r>
              <a:rPr lang="ru-RU" i="1" dirty="0" err="1"/>
              <a:t>інформації</a:t>
            </a:r>
            <a:r>
              <a:rPr lang="ru-RU" i="1" dirty="0"/>
              <a:t>. </a:t>
            </a:r>
            <a:endParaRPr lang="ru-RU" i="1" dirty="0" smtClean="0"/>
          </a:p>
          <a:p>
            <a:pPr marL="0" indent="0">
              <a:buNone/>
            </a:pPr>
            <a:r>
              <a:rPr lang="ru-RU" sz="2800" dirty="0" smtClean="0"/>
              <a:t>	</a:t>
            </a:r>
            <a:r>
              <a:rPr lang="ru-RU" sz="2800" dirty="0" err="1" smtClean="0"/>
              <a:t>Асоціація</a:t>
            </a:r>
            <a:r>
              <a:rPr lang="ru-RU" sz="2800" dirty="0" smtClean="0"/>
              <a:t> </a:t>
            </a:r>
            <a:r>
              <a:rPr lang="ru-RU" sz="2800" dirty="0" err="1"/>
              <a:t>студентів</a:t>
            </a:r>
            <a:r>
              <a:rPr lang="ru-RU" sz="2800" dirty="0"/>
              <a:t> та </a:t>
            </a:r>
            <a:r>
              <a:rPr lang="ru-RU" sz="2800" dirty="0" err="1"/>
              <a:t>випускників</a:t>
            </a:r>
            <a:r>
              <a:rPr lang="ru-RU" sz="2800" dirty="0"/>
              <a:t> </a:t>
            </a:r>
            <a:r>
              <a:rPr lang="ru-RU" sz="2800" dirty="0" err="1"/>
              <a:t>Еразмус</a:t>
            </a:r>
            <a:r>
              <a:rPr lang="ru-RU" sz="2800" dirty="0"/>
              <a:t> </a:t>
            </a:r>
            <a:r>
              <a:rPr lang="ru-RU" sz="2800" dirty="0" err="1"/>
              <a:t>Мундус</a:t>
            </a:r>
            <a:r>
              <a:rPr lang="ru-RU" sz="2800" dirty="0"/>
              <a:t> </a:t>
            </a:r>
            <a:r>
              <a:rPr lang="ru-RU" sz="2800" i="1" dirty="0">
                <a:solidFill>
                  <a:srgbClr val="002060"/>
                </a:solidFill>
              </a:rPr>
              <a:t>http://www.em-a.eu</a:t>
            </a:r>
          </a:p>
          <a:p>
            <a:pPr marL="0" indent="0">
              <a:buNone/>
            </a:pPr>
            <a:r>
              <a:rPr lang="ru-RU" sz="2800" dirty="0" smtClean="0"/>
              <a:t>	</a:t>
            </a:r>
            <a:r>
              <a:rPr lang="ru-RU" sz="2800" dirty="0" err="1" smtClean="0"/>
              <a:t>Асоціація</a:t>
            </a:r>
            <a:r>
              <a:rPr lang="ru-RU" sz="2800" dirty="0" smtClean="0"/>
              <a:t> </a:t>
            </a:r>
            <a:r>
              <a:rPr lang="ru-RU" sz="2800" dirty="0" err="1"/>
              <a:t>випускників</a:t>
            </a:r>
            <a:r>
              <a:rPr lang="ru-RU" sz="2800" dirty="0"/>
              <a:t> </a:t>
            </a:r>
            <a:r>
              <a:rPr lang="ru-RU" sz="2800" dirty="0" err="1"/>
              <a:t>вищих</a:t>
            </a:r>
            <a:r>
              <a:rPr lang="ru-RU" sz="2800" dirty="0"/>
              <a:t> </a:t>
            </a:r>
            <a:r>
              <a:rPr lang="ru-RU" sz="2800" dirty="0" err="1"/>
              <a:t>навчальних</a:t>
            </a:r>
            <a:r>
              <a:rPr lang="ru-RU" sz="2800" dirty="0"/>
              <a:t> </a:t>
            </a:r>
            <a:r>
              <a:rPr lang="ru-RU" sz="2800" dirty="0" err="1"/>
              <a:t>закладів</a:t>
            </a:r>
            <a:r>
              <a:rPr lang="ru-RU" sz="2800" dirty="0"/>
              <a:t> </a:t>
            </a:r>
            <a:r>
              <a:rPr lang="ru-RU" sz="2800" dirty="0" err="1"/>
              <a:t>Німеччини</a:t>
            </a:r>
            <a:endParaRPr lang="ru-RU" sz="2800" dirty="0"/>
          </a:p>
          <a:p>
            <a:pPr marL="0" indent="0">
              <a:buNone/>
            </a:pPr>
            <a:r>
              <a:rPr lang="en-US" sz="2800" i="1" dirty="0">
                <a:solidFill>
                  <a:srgbClr val="002060"/>
                </a:solidFill>
              </a:rPr>
              <a:t>http://www.alumniportal-deutschland.org/en/start-page.html</a:t>
            </a:r>
          </a:p>
          <a:p>
            <a:pPr marL="0" indent="0">
              <a:buNone/>
            </a:pPr>
            <a:r>
              <a:rPr lang="ru-RU" sz="2800" dirty="0" smtClean="0"/>
              <a:t>	Портал </a:t>
            </a:r>
            <a:r>
              <a:rPr lang="ru-RU" sz="2800" dirty="0"/>
              <a:t>для </a:t>
            </a:r>
            <a:r>
              <a:rPr lang="ru-RU" sz="2800" dirty="0" err="1"/>
              <a:t>випускників</a:t>
            </a:r>
            <a:r>
              <a:rPr lang="ru-RU" sz="2800" dirty="0"/>
              <a:t> </a:t>
            </a:r>
            <a:r>
              <a:rPr lang="ru-RU" sz="2800" dirty="0" err="1"/>
              <a:t>вищих</a:t>
            </a:r>
            <a:r>
              <a:rPr lang="ru-RU" sz="2800" dirty="0"/>
              <a:t> </a:t>
            </a:r>
            <a:r>
              <a:rPr lang="ru-RU" sz="2800" dirty="0" err="1"/>
              <a:t>навчальних</a:t>
            </a:r>
            <a:r>
              <a:rPr lang="ru-RU" sz="2800" dirty="0"/>
              <a:t> </a:t>
            </a:r>
            <a:r>
              <a:rPr lang="ru-RU" sz="2800" dirty="0" err="1"/>
              <a:t>закладів</a:t>
            </a:r>
            <a:r>
              <a:rPr lang="ru-RU" sz="2800" dirty="0"/>
              <a:t> </a:t>
            </a:r>
            <a:r>
              <a:rPr lang="ru-RU" sz="2800" dirty="0" err="1"/>
              <a:t>Австрії</a:t>
            </a:r>
            <a:endParaRPr lang="ru-RU" sz="2800" dirty="0"/>
          </a:p>
          <a:p>
            <a:pPr marL="0" indent="0">
              <a:buNone/>
            </a:pPr>
            <a:r>
              <a:rPr lang="en-US" sz="2800" i="1" dirty="0">
                <a:solidFill>
                  <a:srgbClr val="002060"/>
                </a:solidFill>
              </a:rPr>
              <a:t>http://</a:t>
            </a:r>
            <a:r>
              <a:rPr lang="en-US" sz="2800" i="1" dirty="0" smtClean="0">
                <a:solidFill>
                  <a:srgbClr val="002060"/>
                </a:solidFill>
              </a:rPr>
              <a:t>www.oead.at/welcome_to_austria/scholars_alumni/oead_alumni/EN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47" y="5076445"/>
            <a:ext cx="2670246" cy="178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75855" y="5039310"/>
            <a:ext cx="3284827" cy="184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626" y="5039311"/>
            <a:ext cx="3692148" cy="184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ЕРАЗМУС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27601"/>
            <a:ext cx="6509488" cy="43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6906" y="476672"/>
            <a:ext cx="649466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1000" b="1" dirty="0" smtClean="0">
                <a:solidFill>
                  <a:schemeClr val="accent1">
                    <a:lumMod val="50000"/>
                  </a:schemeClr>
                </a:solidFill>
              </a:rPr>
              <a:t>ЕРАЗМУС+</a:t>
            </a:r>
            <a:endParaRPr lang="uk-UA" sz="1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ОСВІТНЯ ПРОГРАМА</a:t>
            </a:r>
          </a:p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ЄВРОПЕЙСЬКОГО СОЮЗУ ЕРАЗМУС+:</a:t>
            </a:r>
          </a:p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СТИПЕНДІЇ ДЛЯ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НАВЧАННЯ ТА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КОРОТКОСТРОКОВОГО ОБМІНУ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8342" y="1412776"/>
            <a:ext cx="60486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 err="1"/>
              <a:t>Еразмус</a:t>
            </a:r>
            <a:r>
              <a:rPr lang="ru-RU" dirty="0"/>
              <a:t>+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на </a:t>
            </a:r>
            <a:r>
              <a:rPr lang="ru-RU" dirty="0" err="1"/>
              <a:t>період</a:t>
            </a:r>
            <a:r>
              <a:rPr lang="ru-RU" dirty="0"/>
              <a:t> 2014-2020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підтримує</a:t>
            </a:r>
            <a:r>
              <a:rPr lang="ru-RU" dirty="0" smtClean="0"/>
              <a:t> </a:t>
            </a:r>
            <a:r>
              <a:rPr lang="ru-RU" dirty="0" err="1" smtClean="0"/>
              <a:t>проекти</a:t>
            </a:r>
            <a:r>
              <a:rPr lang="ru-RU" dirty="0"/>
              <a:t>, партнерства, заходи і </a:t>
            </a:r>
            <a:r>
              <a:rPr lang="ru-RU" dirty="0" err="1"/>
              <a:t>мобільність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, </a:t>
            </a:r>
            <a:r>
              <a:rPr lang="ru-RU" dirty="0" err="1"/>
              <a:t>підготовки</a:t>
            </a:r>
            <a:r>
              <a:rPr lang="ru-RU" dirty="0"/>
              <a:t>, </a:t>
            </a:r>
            <a:r>
              <a:rPr lang="ru-RU" dirty="0" err="1"/>
              <a:t>молоді</a:t>
            </a:r>
            <a:r>
              <a:rPr lang="ru-RU" dirty="0"/>
              <a:t> і спорту</a:t>
            </a:r>
            <a:r>
              <a:rPr lang="ru-RU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C00000"/>
                </a:solidFill>
              </a:rPr>
              <a:t>Бюджет </a:t>
            </a:r>
            <a:r>
              <a:rPr lang="ru-RU" b="1" dirty="0" err="1">
                <a:solidFill>
                  <a:srgbClr val="C00000"/>
                </a:solidFill>
              </a:rPr>
              <a:t>програми</a:t>
            </a:r>
            <a:r>
              <a:rPr lang="ru-RU" b="1" dirty="0">
                <a:solidFill>
                  <a:srgbClr val="C00000"/>
                </a:solidFill>
              </a:rPr>
              <a:t> на 2014-2020 роки </a:t>
            </a:r>
            <a:r>
              <a:rPr lang="ru-RU" b="1" dirty="0" err="1">
                <a:solidFill>
                  <a:srgbClr val="C00000"/>
                </a:solidFill>
              </a:rPr>
              <a:t>складає</a:t>
            </a:r>
            <a:r>
              <a:rPr lang="ru-RU" b="1" dirty="0">
                <a:solidFill>
                  <a:srgbClr val="C00000"/>
                </a:solidFill>
              </a:rPr>
              <a:t> 14,7 млрд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b="1" dirty="0" err="1">
                <a:solidFill>
                  <a:srgbClr val="C00000"/>
                </a:solidFill>
              </a:rPr>
              <a:t>євро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 smtClean="0"/>
              <a:t>напрямів</a:t>
            </a:r>
            <a:r>
              <a:rPr lang="ru-RU" dirty="0" smtClean="0"/>
              <a:t>, 60</a:t>
            </a:r>
            <a:r>
              <a:rPr lang="ru-RU" dirty="0"/>
              <a:t>% бюджету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планується</a:t>
            </a:r>
            <a:r>
              <a:rPr lang="ru-RU" dirty="0"/>
              <a:t> </a:t>
            </a:r>
            <a:r>
              <a:rPr lang="ru-RU" dirty="0" err="1"/>
              <a:t>спрямувати</a:t>
            </a:r>
            <a:r>
              <a:rPr lang="ru-RU" dirty="0"/>
              <a:t> на </a:t>
            </a:r>
            <a:r>
              <a:rPr lang="ru-RU" dirty="0" err="1"/>
              <a:t>реалізацію</a:t>
            </a:r>
            <a:r>
              <a:rPr lang="ru-RU" dirty="0"/>
              <a:t> </a:t>
            </a:r>
            <a:r>
              <a:rPr lang="ru-RU" dirty="0" err="1"/>
              <a:t>мобільності</a:t>
            </a:r>
            <a:r>
              <a:rPr lang="ru-RU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 </a:t>
            </a:r>
            <a:r>
              <a:rPr lang="ru-RU" dirty="0" err="1"/>
              <a:t>період</a:t>
            </a:r>
            <a:r>
              <a:rPr lang="ru-RU" dirty="0"/>
              <a:t> з 2004 по 2014 роки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2000 </a:t>
            </a:r>
            <a:r>
              <a:rPr lang="ru-RU" b="1" dirty="0" err="1">
                <a:solidFill>
                  <a:srgbClr val="C00000"/>
                </a:solidFill>
              </a:rPr>
              <a:t>українців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отримали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стипендії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на </a:t>
            </a:r>
            <a:r>
              <a:rPr lang="ru-RU" dirty="0" err="1" smtClean="0"/>
              <a:t>навчання</a:t>
            </a:r>
            <a:r>
              <a:rPr lang="ru-RU" dirty="0" smtClean="0"/>
              <a:t>, </a:t>
            </a:r>
            <a:r>
              <a:rPr lang="ru-RU" dirty="0" err="1" smtClean="0"/>
              <a:t>стажування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викладання</a:t>
            </a:r>
            <a:r>
              <a:rPr lang="ru-RU" dirty="0"/>
              <a:t> в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за </a:t>
            </a:r>
            <a:r>
              <a:rPr lang="ru-RU" dirty="0" err="1"/>
              <a:t>програмою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 smtClean="0"/>
              <a:t>Еразмус</a:t>
            </a:r>
            <a:r>
              <a:rPr lang="ru-RU" dirty="0" smtClean="0"/>
              <a:t> </a:t>
            </a:r>
            <a:r>
              <a:rPr lang="ru-RU" dirty="0" err="1" smtClean="0"/>
              <a:t>Мундус</a:t>
            </a:r>
            <a:r>
              <a:rPr lang="ru-RU" dirty="0"/>
              <a:t>.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З </a:t>
            </a:r>
            <a:r>
              <a:rPr lang="ru-RU" dirty="0"/>
              <a:t>2014 року нова </a:t>
            </a:r>
            <a:r>
              <a:rPr lang="ru-RU" dirty="0" err="1"/>
              <a:t>програма</a:t>
            </a:r>
            <a:r>
              <a:rPr lang="ru-RU" dirty="0"/>
              <a:t> ЄС – </a:t>
            </a:r>
            <a:r>
              <a:rPr lang="ru-RU" dirty="0" err="1"/>
              <a:t>Еразмус</a:t>
            </a:r>
            <a:r>
              <a:rPr lang="ru-RU" dirty="0"/>
              <a:t>+, </a:t>
            </a:r>
            <a:r>
              <a:rPr lang="ru-RU" dirty="0" err="1"/>
              <a:t>напрям</a:t>
            </a:r>
            <a:r>
              <a:rPr lang="ru-RU" dirty="0"/>
              <a:t> ≪</a:t>
            </a:r>
            <a:r>
              <a:rPr lang="ru-RU" dirty="0" err="1"/>
              <a:t>Навчальна</a:t>
            </a:r>
            <a:r>
              <a:rPr lang="ru-RU" dirty="0"/>
              <a:t> </a:t>
            </a:r>
            <a:r>
              <a:rPr lang="ru-RU" dirty="0" err="1"/>
              <a:t>мобільність</a:t>
            </a:r>
            <a:r>
              <a:rPr lang="ru-RU" dirty="0" smtClean="0"/>
              <a:t>≫ </a:t>
            </a:r>
            <a:r>
              <a:rPr lang="ru-RU" dirty="0" err="1" smtClean="0"/>
              <a:t>пропонує</a:t>
            </a:r>
            <a:r>
              <a:rPr lang="ru-RU" dirty="0" smtClean="0"/>
              <a:t> </a:t>
            </a:r>
            <a:r>
              <a:rPr lang="ru-RU" dirty="0" err="1"/>
              <a:t>українцям</a:t>
            </a:r>
            <a:r>
              <a:rPr lang="ru-RU" dirty="0"/>
              <a:t> </a:t>
            </a:r>
            <a:r>
              <a:rPr lang="ru-RU" dirty="0" err="1"/>
              <a:t>взяти</a:t>
            </a:r>
            <a:r>
              <a:rPr lang="ru-RU" dirty="0"/>
              <a:t> участь в конкурсах </a:t>
            </a:r>
            <a:r>
              <a:rPr lang="ru-RU" dirty="0" err="1"/>
              <a:t>академічних</a:t>
            </a:r>
            <a:r>
              <a:rPr lang="ru-RU" dirty="0"/>
              <a:t> </a:t>
            </a:r>
            <a:r>
              <a:rPr lang="ru-RU" dirty="0" err="1"/>
              <a:t>стипендій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5" name="Picture 3" descr="C:\Users\Яна\Desktop\мусор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26" y="252318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Картинки по запросу ЕРАЗМУС+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820" y="6165304"/>
            <a:ext cx="2244106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4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20688"/>
            <a:ext cx="7079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СТИПЕНДІАЛЬНІ ПРОГРАМИ ЄС</a:t>
            </a:r>
            <a:endParaRPr lang="uk-UA" sz="4000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Картинки по запросу ЕРАЗМУС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7" y="1628800"/>
            <a:ext cx="9183877" cy="521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9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5089" y="764704"/>
            <a:ext cx="748883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СТИПЕНДІАЛЬНІ ПРОГРАМИ ЄС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СПІЛЬНІ МАГІСТЕРСЬКІ ТА СПІЛЬНІ ДОКТОРСЬКІ ПРОГРАМИ ЕРАЗМУС </a:t>
            </a:r>
            <a:r>
              <a:rPr lang="uk-UA" b="1" dirty="0" smtClean="0">
                <a:solidFill>
                  <a:srgbClr val="C00000"/>
                </a:solidFill>
              </a:rPr>
              <a:t>МУНДУС</a:t>
            </a:r>
          </a:p>
          <a:p>
            <a:pPr algn="ctr"/>
            <a:endParaRPr lang="uk-UA" b="1" dirty="0">
              <a:solidFill>
                <a:srgbClr val="C00000"/>
              </a:solidFill>
            </a:endParaRPr>
          </a:p>
          <a:p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Програми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ступеневої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мобільності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передбачають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навчання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в не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менше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ніж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двох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вищих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навчальних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закладах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країн-членів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програми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Еразмус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+, з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отриманням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ступеня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магістра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(для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магістерських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PhD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(для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докторських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).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Тривалість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навчання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складає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один,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півтора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два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роки для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магістерських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і три роки для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докторських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" y="4230325"/>
            <a:ext cx="9142445" cy="260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002" y="188640"/>
            <a:ext cx="878497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ХТО МОЖЕ ВЗЯТИ УЧАСТЬ </a:t>
            </a:r>
            <a:r>
              <a:rPr lang="ru-RU" sz="4000" b="1" dirty="0" smtClean="0">
                <a:solidFill>
                  <a:srgbClr val="C00000"/>
                </a:solidFill>
              </a:rPr>
              <a:t>У </a:t>
            </a:r>
            <a:r>
              <a:rPr lang="ru-RU" sz="4000" b="1" dirty="0" smtClean="0">
                <a:solidFill>
                  <a:srgbClr val="C00000"/>
                </a:solidFill>
              </a:rPr>
              <a:t>КОНКУРСАХ СТИПЕНДІЙ?</a:t>
            </a:r>
          </a:p>
          <a:p>
            <a:pPr algn="ctr"/>
            <a:endParaRPr lang="uk-UA" b="1" dirty="0">
              <a:solidFill>
                <a:srgbClr val="C00000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Будь-яка особа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незалежно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віку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і статусу, яка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має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незалежно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строку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давності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отримає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до початку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навчання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ступінь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бакалавра (для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спільних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магістерських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ступінь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магістра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(для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спільних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докторських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 момент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участі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конкурсі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стипендій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не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обов'язково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навчатися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чи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працювати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вищих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навчальних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закладах!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 рамках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спільних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магістерських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також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оголошуються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конкурси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викладачів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дослідників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з метою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проведення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ними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дослідження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викладання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університетах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Європи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чотири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стипендії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).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" y="6167636"/>
            <a:ext cx="2244106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81668"/>
            <a:ext cx="3816424" cy="214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3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40" y="2418860"/>
            <a:ext cx="3810000" cy="2857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  <a:extLst/>
        </p:spPr>
      </p:pic>
      <p:sp>
        <p:nvSpPr>
          <p:cNvPr id="2" name="Прямоугольник 1"/>
          <p:cNvSpPr/>
          <p:nvPr/>
        </p:nvSpPr>
        <p:spPr>
          <a:xfrm>
            <a:off x="860174" y="260648"/>
            <a:ext cx="623210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РОЗМІР СТИПЕНДІЙ</a:t>
            </a:r>
          </a:p>
          <a:p>
            <a:pPr algn="ctr"/>
            <a:endParaRPr lang="uk-UA" b="1" dirty="0">
              <a:solidFill>
                <a:srgbClr val="C00000"/>
              </a:solidFill>
            </a:endParaRPr>
          </a:p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Розмір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стипендіальних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пакетів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– до </a:t>
            </a:r>
            <a:r>
              <a:rPr lang="ru-RU" sz="2800" b="1" dirty="0" smtClean="0">
                <a:solidFill>
                  <a:srgbClr val="C00000"/>
                </a:solidFill>
              </a:rPr>
              <a:t>25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000 </a:t>
            </a:r>
            <a:r>
              <a:rPr lang="ru-RU" sz="2800" b="1" dirty="0" err="1" smtClean="0">
                <a:solidFill>
                  <a:srgbClr val="C00000"/>
                </a:solidFill>
              </a:rPr>
              <a:t>євро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Вони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</a:rPr>
              <a:t>включають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транспортні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витрати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витрати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навчання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реєстрацію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медичне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страхування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стипендію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розмірі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smtClean="0">
                <a:solidFill>
                  <a:srgbClr val="C00000"/>
                </a:solidFill>
              </a:rPr>
              <a:t>1000 </a:t>
            </a:r>
            <a:r>
              <a:rPr lang="ru-RU" sz="3600" dirty="0" err="1" smtClean="0">
                <a:solidFill>
                  <a:srgbClr val="C00000"/>
                </a:solidFill>
              </a:rPr>
              <a:t>євро</a:t>
            </a:r>
            <a:r>
              <a:rPr lang="ru-RU" sz="36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місяць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стипендіатів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магістерських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і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більше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600" dirty="0" smtClean="0">
                <a:solidFill>
                  <a:srgbClr val="C00000"/>
                </a:solidFill>
              </a:rPr>
              <a:t>2000 </a:t>
            </a:r>
            <a:r>
              <a:rPr lang="ru-RU" sz="3600" dirty="0" err="1" smtClean="0">
                <a:solidFill>
                  <a:srgbClr val="C00000"/>
                </a:solidFill>
              </a:rPr>
              <a:t>євро</a:t>
            </a:r>
            <a:r>
              <a:rPr lang="ru-RU" sz="36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місяць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стипендіатів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докторських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820" y="6165304"/>
            <a:ext cx="2244106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72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06" y="2636912"/>
            <a:ext cx="57150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04664"/>
            <a:ext cx="74888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ЯК ЗНАЙТИ ІНФОРМАЦІЮ?</a:t>
            </a:r>
            <a:endParaRPr lang="uk-UA" b="1" dirty="0">
              <a:solidFill>
                <a:srgbClr val="C00000"/>
              </a:solidFill>
            </a:endParaRPr>
          </a:p>
          <a:p>
            <a:pPr algn="ctr"/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Слід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увазі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що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подання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документів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стипендіальні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конкурси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Еразмус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+,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Еразмус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Мундус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відбуваються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не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окремі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університети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чи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країни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а 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конкретні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навчальні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Конкурси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тривають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вересня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по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січень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кожного року.</a:t>
            </a:r>
          </a:p>
          <a:p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086968"/>
            <a:ext cx="40324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Перелік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спільних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магістерських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програм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Еразмус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Мундус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http://eacea.ec.europa.eu/erasmus_mundus/results_compendia/</a:t>
            </a:r>
          </a:p>
          <a:p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selected_projects_action_1_master_courses_en.php</a:t>
            </a:r>
          </a:p>
          <a:p>
            <a:r>
              <a:rPr lang="ru-RU" dirty="0" err="1" smtClean="0">
                <a:solidFill>
                  <a:srgbClr val="C00000"/>
                </a:solidFill>
              </a:rPr>
              <a:t>Перелік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спільних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докторських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програм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Еразмус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Мундус</a:t>
            </a:r>
            <a:r>
              <a:rPr lang="ru-RU" dirty="0" smtClean="0">
                <a:solidFill>
                  <a:srgbClr val="C00000"/>
                </a:solidFill>
              </a:rPr>
              <a:t> (</a:t>
            </a:r>
            <a:r>
              <a:rPr lang="ru-RU" dirty="0" err="1" smtClean="0">
                <a:solidFill>
                  <a:srgbClr val="C00000"/>
                </a:solidFill>
              </a:rPr>
              <a:t>останні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конкурси</a:t>
            </a:r>
            <a:r>
              <a:rPr lang="ru-RU" dirty="0" smtClean="0">
                <a:solidFill>
                  <a:srgbClr val="C00000"/>
                </a:solidFill>
              </a:rPr>
              <a:t> у 2017 </a:t>
            </a:r>
            <a:r>
              <a:rPr lang="ru-RU" dirty="0" err="1" smtClean="0">
                <a:solidFill>
                  <a:srgbClr val="C00000"/>
                </a:solidFill>
              </a:rPr>
              <a:t>році</a:t>
            </a:r>
            <a:r>
              <a:rPr lang="ru-RU" dirty="0" smtClean="0">
                <a:solidFill>
                  <a:srgbClr val="C00000"/>
                </a:solidFill>
              </a:rPr>
              <a:t>):</a:t>
            </a:r>
          </a:p>
          <a:p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http://eacea.ec.europa.eu/erasmus_mundus/results_compendia/</a:t>
            </a:r>
          </a:p>
          <a:p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selected_projects_action_1_joint_doctorates_en.php</a:t>
            </a:r>
            <a:endParaRPr lang="uk-UA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188640"/>
            <a:ext cx="28575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5089" y="764704"/>
            <a:ext cx="748883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 smtClean="0">
                <a:solidFill>
                  <a:srgbClr val="C00000"/>
                </a:solidFill>
              </a:rPr>
              <a:t>ПЕРЕЛІК ДОКУМЕНТІВ, ЯКІ ПОДАЮТЬСЯ НА КОНКУРСИ</a:t>
            </a:r>
          </a:p>
          <a:p>
            <a:pPr algn="ctr"/>
            <a:endParaRPr lang="uk-UA" b="1" dirty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 рамках одного конкурсу одна особа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може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подати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документи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не </a:t>
            </a:r>
            <a:r>
              <a:rPr lang="ru-RU" sz="2000" u="sng" dirty="0" err="1" smtClean="0">
                <a:solidFill>
                  <a:schemeClr val="tx2">
                    <a:lumMod val="75000"/>
                  </a:schemeClr>
                </a:solidFill>
              </a:rPr>
              <a:t>більше</a:t>
            </a: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u="sng" dirty="0" err="1" smtClean="0">
                <a:solidFill>
                  <a:schemeClr val="tx2">
                    <a:lumMod val="75000"/>
                  </a:schemeClr>
                </a:solidFill>
              </a:rPr>
              <a:t>ніж</a:t>
            </a: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 три </a:t>
            </a:r>
            <a:r>
              <a:rPr lang="ru-RU" sz="2000" u="sng" dirty="0" err="1" smtClean="0">
                <a:solidFill>
                  <a:schemeClr val="tx2">
                    <a:lumMod val="75000"/>
                  </a:schemeClr>
                </a:solidFill>
              </a:rPr>
              <a:t>програми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Перелік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документів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розміщується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веб-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сайті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обраної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зазвичай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включає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копії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дипломів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та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додатків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до них з перекладом,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мотиваційний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лист,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есе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дослідницьку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пропозицію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сертифікат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про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знання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мови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рекомендаційні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листи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копію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дійсного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закордонного паспорта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тощо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30" y="3935208"/>
            <a:ext cx="2689870" cy="292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8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27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C00000"/>
                </a:solidFill>
              </a:rPr>
              <a:t>КРЕДИТНА МОБІЛЬНІСТЬ</a:t>
            </a:r>
            <a:endParaRPr lang="uk-UA" sz="6000" b="1" dirty="0">
              <a:solidFill>
                <a:srgbClr val="C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" y="1598743"/>
            <a:ext cx="9036497" cy="525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9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520" y="-3480"/>
            <a:ext cx="8229600" cy="942361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Які бувають індивідуальні гранти?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7" y="3957654"/>
            <a:ext cx="2284838" cy="2750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2438741" cy="2498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96752"/>
            <a:ext cx="1296144" cy="2432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43" y="3933056"/>
            <a:ext cx="1688741" cy="29249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19673" y="1084566"/>
            <a:ext cx="1364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Академічні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програми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58727" y="1066982"/>
            <a:ext cx="2029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Гранти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що</a:t>
            </a:r>
            <a:r>
              <a:rPr lang="ru-RU" b="1" dirty="0">
                <a:solidFill>
                  <a:srgbClr val="002060"/>
                </a:solidFill>
              </a:rPr>
              <a:t> видаються на </a:t>
            </a:r>
            <a:r>
              <a:rPr lang="ru-RU" b="1" dirty="0" err="1">
                <a:solidFill>
                  <a:srgbClr val="002060"/>
                </a:solidFill>
              </a:rPr>
              <a:t>поїздки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3970" y="4103522"/>
            <a:ext cx="1854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solidFill>
                  <a:srgbClr val="002060"/>
                </a:solidFill>
              </a:rPr>
              <a:t>Гранти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що</a:t>
            </a:r>
            <a:r>
              <a:rPr lang="ru-RU" b="1" dirty="0">
                <a:solidFill>
                  <a:srgbClr val="002060"/>
                </a:solidFill>
              </a:rPr>
              <a:t> видаються на </a:t>
            </a:r>
            <a:r>
              <a:rPr lang="ru-RU" b="1" dirty="0" err="1">
                <a:solidFill>
                  <a:srgbClr val="002060"/>
                </a:solidFill>
              </a:rPr>
              <a:t>проведення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досліджень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005" y="4027439"/>
            <a:ext cx="26642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solidFill>
                  <a:srgbClr val="002060"/>
                </a:solidFill>
              </a:rPr>
              <a:t>Гранти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що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виділяються</a:t>
            </a:r>
            <a:r>
              <a:rPr lang="ru-RU" b="1" dirty="0">
                <a:solidFill>
                  <a:srgbClr val="002060"/>
                </a:solidFill>
              </a:rPr>
              <a:t> на </a:t>
            </a:r>
            <a:r>
              <a:rPr lang="ru-RU" b="1" dirty="0" err="1">
                <a:solidFill>
                  <a:srgbClr val="002060"/>
                </a:solidFill>
              </a:rPr>
              <a:t>розробку</a:t>
            </a:r>
            <a:r>
              <a:rPr lang="ru-RU" b="1" dirty="0">
                <a:solidFill>
                  <a:srgbClr val="002060"/>
                </a:solidFill>
              </a:rPr>
              <a:t> невеликого проекту, </a:t>
            </a:r>
            <a:r>
              <a:rPr lang="ru-RU" b="1" dirty="0" err="1">
                <a:solidFill>
                  <a:srgbClr val="002060"/>
                </a:solidFill>
              </a:rPr>
              <a:t>або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малі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гранти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994974"/>
            <a:ext cx="1584175" cy="73592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58725" y="1135651"/>
            <a:ext cx="1584175" cy="85466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44008" y="4072282"/>
            <a:ext cx="2594293" cy="94827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439" y="4054697"/>
            <a:ext cx="1726266" cy="124915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372624" y="829808"/>
            <a:ext cx="360040" cy="3600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21" name="Овал 20"/>
          <p:cNvSpPr/>
          <p:nvPr/>
        </p:nvSpPr>
        <p:spPr>
          <a:xfrm>
            <a:off x="6064679" y="962209"/>
            <a:ext cx="360040" cy="3600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22" name="Овал 21"/>
          <p:cNvSpPr/>
          <p:nvPr/>
        </p:nvSpPr>
        <p:spPr>
          <a:xfrm>
            <a:off x="7106054" y="3854143"/>
            <a:ext cx="360040" cy="3600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3</a:t>
            </a:r>
            <a:endParaRPr lang="ru-RU" sz="2000" dirty="0"/>
          </a:p>
        </p:txBody>
      </p:sp>
      <p:sp>
        <p:nvSpPr>
          <p:cNvPr id="23" name="Овал 22"/>
          <p:cNvSpPr/>
          <p:nvPr/>
        </p:nvSpPr>
        <p:spPr>
          <a:xfrm>
            <a:off x="2279078" y="3845351"/>
            <a:ext cx="360040" cy="3600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1904" y="1915988"/>
            <a:ext cx="3063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/>
              <a:t>розраховані</a:t>
            </a:r>
            <a:r>
              <a:rPr lang="ru-RU" sz="1200" dirty="0"/>
              <a:t> на </a:t>
            </a:r>
            <a:r>
              <a:rPr lang="ru-RU" sz="1200" dirty="0" err="1"/>
              <a:t>довгострокове</a:t>
            </a:r>
            <a:r>
              <a:rPr lang="ru-RU" sz="1200" dirty="0"/>
              <a:t> (1-3 роки) </a:t>
            </a:r>
            <a:r>
              <a:rPr lang="ru-RU" sz="1200" dirty="0" err="1"/>
              <a:t>або</a:t>
            </a:r>
            <a:r>
              <a:rPr lang="ru-RU" sz="1200" dirty="0"/>
              <a:t> </a:t>
            </a:r>
            <a:r>
              <a:rPr lang="ru-RU" sz="1200" dirty="0" err="1"/>
              <a:t>короткострокове</a:t>
            </a:r>
            <a:r>
              <a:rPr lang="ru-RU" sz="1200" dirty="0"/>
              <a:t> (</a:t>
            </a:r>
            <a:r>
              <a:rPr lang="ru-RU" sz="1200" dirty="0" err="1"/>
              <a:t>кілька</a:t>
            </a:r>
            <a:r>
              <a:rPr lang="ru-RU" sz="1200" dirty="0"/>
              <a:t> </a:t>
            </a:r>
            <a:r>
              <a:rPr lang="ru-RU" sz="1200" dirty="0" err="1"/>
              <a:t>тижнів</a:t>
            </a:r>
            <a:r>
              <a:rPr lang="ru-RU" sz="1200" dirty="0"/>
              <a:t> - </a:t>
            </a:r>
            <a:r>
              <a:rPr lang="ru-RU" sz="1200" dirty="0" err="1"/>
              <a:t>місяців</a:t>
            </a:r>
            <a:r>
              <a:rPr lang="ru-RU" sz="1200" dirty="0"/>
              <a:t>) </a:t>
            </a:r>
            <a:r>
              <a:rPr lang="ru-RU" sz="1200" dirty="0" err="1"/>
              <a:t>навчання</a:t>
            </a:r>
            <a:r>
              <a:rPr lang="ru-RU" sz="1200" dirty="0"/>
              <a:t> як на </a:t>
            </a:r>
            <a:r>
              <a:rPr lang="ru-RU" sz="1200" dirty="0" err="1"/>
              <a:t>території</a:t>
            </a:r>
            <a:r>
              <a:rPr lang="ru-RU" sz="1200" dirty="0"/>
              <a:t> </a:t>
            </a:r>
            <a:r>
              <a:rPr lang="ru-RU" sz="1200" dirty="0" err="1"/>
              <a:t>країни</a:t>
            </a:r>
            <a:r>
              <a:rPr lang="ru-RU" sz="1200" dirty="0"/>
              <a:t> </a:t>
            </a:r>
            <a:r>
              <a:rPr lang="ru-RU" sz="1200" dirty="0" err="1"/>
              <a:t>проживання</a:t>
            </a:r>
            <a:r>
              <a:rPr lang="ru-RU" sz="1200" dirty="0"/>
              <a:t>, так і за кордоном.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30665" y="2745838"/>
            <a:ext cx="2646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/>
              <a:t>Одним з </a:t>
            </a:r>
            <a:r>
              <a:rPr lang="ru-RU" sz="1200" dirty="0" err="1"/>
              <a:t>підвидів</a:t>
            </a:r>
            <a:r>
              <a:rPr lang="ru-RU" sz="1200" dirty="0"/>
              <a:t> такого виду </a:t>
            </a:r>
            <a:r>
              <a:rPr lang="ru-RU" sz="1200" dirty="0" err="1"/>
              <a:t>грантів</a:t>
            </a:r>
            <a:r>
              <a:rPr lang="ru-RU" sz="1200" dirty="0"/>
              <a:t> є </a:t>
            </a:r>
            <a:r>
              <a:rPr lang="ru-RU" sz="1200" dirty="0" err="1"/>
              <a:t>виділення</a:t>
            </a:r>
            <a:r>
              <a:rPr lang="ru-RU" sz="1200" dirty="0"/>
              <a:t> </a:t>
            </a:r>
            <a:r>
              <a:rPr lang="ru-RU" sz="1200" dirty="0" err="1"/>
              <a:t>коштів</a:t>
            </a:r>
            <a:r>
              <a:rPr lang="ru-RU" sz="1200" dirty="0"/>
              <a:t> на участь </a:t>
            </a:r>
            <a:r>
              <a:rPr lang="ru-RU" sz="1200" dirty="0" smtClean="0"/>
              <a:t>у </a:t>
            </a:r>
            <a:r>
              <a:rPr lang="ru-RU" sz="1200" dirty="0" err="1"/>
              <a:t>різних</a:t>
            </a:r>
            <a:r>
              <a:rPr lang="ru-RU" sz="1200" dirty="0"/>
              <a:t> </a:t>
            </a:r>
            <a:r>
              <a:rPr lang="ru-RU" sz="1200" dirty="0" err="1"/>
              <a:t>конференціях</a:t>
            </a:r>
            <a:r>
              <a:rPr lang="ru-RU" sz="1200" dirty="0"/>
              <a:t>, </a:t>
            </a:r>
            <a:r>
              <a:rPr lang="ru-RU" sz="1200" dirty="0" err="1"/>
              <a:t>студентських</a:t>
            </a:r>
            <a:r>
              <a:rPr lang="ru-RU" sz="1200" dirty="0"/>
              <a:t> </a:t>
            </a:r>
            <a:r>
              <a:rPr lang="ru-RU" sz="1200" dirty="0" err="1"/>
              <a:t>конгресах</a:t>
            </a:r>
            <a:r>
              <a:rPr lang="ru-RU" sz="1200" dirty="0"/>
              <a:t>, </a:t>
            </a:r>
            <a:r>
              <a:rPr lang="ru-RU" sz="1200" dirty="0" err="1"/>
              <a:t>літніх</a:t>
            </a:r>
            <a:r>
              <a:rPr lang="ru-RU" sz="1200" dirty="0"/>
              <a:t> школах.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36205" y="5388428"/>
            <a:ext cx="1806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 smtClean="0"/>
              <a:t>короткострокові</a:t>
            </a:r>
            <a:r>
              <a:rPr lang="ru-RU" sz="1200" dirty="0" smtClean="0"/>
              <a:t>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/>
              <a:t> </a:t>
            </a:r>
            <a:r>
              <a:rPr lang="ru-RU" sz="1200" dirty="0" err="1" smtClean="0"/>
              <a:t>довгострокові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018026" y="2262261"/>
            <a:ext cx="2646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/>
              <a:t>видаються при </a:t>
            </a:r>
            <a:r>
              <a:rPr lang="ru-RU" sz="1200" dirty="0" err="1"/>
              <a:t>наявності</a:t>
            </a:r>
            <a:r>
              <a:rPr lang="ru-RU" sz="1200" dirty="0"/>
              <a:t> </a:t>
            </a:r>
            <a:r>
              <a:rPr lang="ru-RU" sz="1200" dirty="0" err="1"/>
              <a:t>запрошення</a:t>
            </a:r>
            <a:r>
              <a:rPr lang="ru-RU" sz="1200" dirty="0"/>
              <a:t> на </a:t>
            </a:r>
            <a:r>
              <a:rPr lang="ru-RU" sz="1200" dirty="0" err="1"/>
              <a:t>конференцію</a:t>
            </a:r>
            <a:r>
              <a:rPr lang="ru-RU" sz="1200" dirty="0"/>
              <a:t>, </a:t>
            </a:r>
            <a:r>
              <a:rPr lang="ru-RU" sz="1200" dirty="0" err="1"/>
              <a:t>семінар</a:t>
            </a:r>
            <a:r>
              <a:rPr lang="ru-RU" sz="1200" dirty="0"/>
              <a:t>, </a:t>
            </a:r>
            <a:r>
              <a:rPr lang="ru-RU" sz="1200" dirty="0" err="1"/>
              <a:t>стажування</a:t>
            </a:r>
            <a:r>
              <a:rPr lang="ru-RU" sz="1200" dirty="0"/>
              <a:t> за кордоном і при </a:t>
            </a:r>
            <a:r>
              <a:rPr lang="ru-RU" sz="1200" dirty="0" err="1"/>
              <a:t>неможливості</a:t>
            </a:r>
            <a:r>
              <a:rPr lang="ru-RU" sz="1200" dirty="0"/>
              <a:t> </a:t>
            </a:r>
            <a:r>
              <a:rPr lang="ru-RU" sz="1200" dirty="0" err="1"/>
              <a:t>самостійно</a:t>
            </a:r>
            <a:r>
              <a:rPr lang="ru-RU" sz="1200" dirty="0"/>
              <a:t> </a:t>
            </a:r>
            <a:r>
              <a:rPr lang="ru-RU" sz="1200" dirty="0" err="1"/>
              <a:t>оплатити</a:t>
            </a:r>
            <a:r>
              <a:rPr lang="ru-RU" sz="1200" dirty="0"/>
              <a:t> </a:t>
            </a:r>
            <a:r>
              <a:rPr lang="ru-RU" sz="1200" dirty="0" err="1"/>
              <a:t>транспортні</a:t>
            </a:r>
            <a:r>
              <a:rPr lang="ru-RU" sz="1200" dirty="0"/>
              <a:t> </a:t>
            </a:r>
            <a:r>
              <a:rPr lang="ru-RU" sz="1200" dirty="0" err="1" smtClean="0"/>
              <a:t>витрати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845433" y="5122808"/>
            <a:ext cx="2646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/>
              <a:t>надаються</a:t>
            </a:r>
            <a:r>
              <a:rPr lang="ru-RU" sz="1200" dirty="0"/>
              <a:t> для того, </a:t>
            </a:r>
            <a:r>
              <a:rPr lang="ru-RU" sz="1200" dirty="0" err="1"/>
              <a:t>щоб</a:t>
            </a:r>
            <a:r>
              <a:rPr lang="ru-RU" sz="1200" dirty="0"/>
              <a:t> </a:t>
            </a:r>
            <a:r>
              <a:rPr lang="ru-RU" sz="1200" dirty="0" err="1"/>
              <a:t>забезпечити</a:t>
            </a:r>
            <a:r>
              <a:rPr lang="ru-RU" sz="1200" dirty="0"/>
              <a:t> </a:t>
            </a:r>
            <a:r>
              <a:rPr lang="ru-RU" sz="1200" dirty="0" err="1"/>
              <a:t>можливість</a:t>
            </a:r>
            <a:r>
              <a:rPr lang="ru-RU" sz="1200" dirty="0"/>
              <a:t> </a:t>
            </a:r>
            <a:r>
              <a:rPr lang="ru-RU" sz="1200" dirty="0" err="1"/>
              <a:t>виплати</a:t>
            </a:r>
            <a:r>
              <a:rPr lang="ru-RU" sz="1200" dirty="0"/>
              <a:t> </a:t>
            </a:r>
            <a:r>
              <a:rPr lang="ru-RU" sz="1200" dirty="0" err="1"/>
              <a:t>зарплати</a:t>
            </a:r>
            <a:r>
              <a:rPr lang="ru-RU" sz="1200" dirty="0"/>
              <a:t> </a:t>
            </a:r>
            <a:r>
              <a:rPr lang="ru-RU" sz="1200" dirty="0" err="1"/>
              <a:t>співробітникам</a:t>
            </a:r>
            <a:r>
              <a:rPr lang="ru-RU" sz="1200" dirty="0"/>
              <a:t>, </a:t>
            </a:r>
            <a:r>
              <a:rPr lang="ru-RU" sz="1200" dirty="0" err="1"/>
              <a:t>які</a:t>
            </a:r>
            <a:r>
              <a:rPr lang="ru-RU" sz="1200" dirty="0"/>
              <a:t> </a:t>
            </a:r>
            <a:r>
              <a:rPr lang="ru-RU" sz="1200" dirty="0" err="1"/>
              <a:t>беруть</a:t>
            </a:r>
            <a:r>
              <a:rPr lang="ru-RU" sz="1200" dirty="0"/>
              <a:t> участь </a:t>
            </a:r>
            <a:r>
              <a:rPr lang="ru-RU" sz="1200" dirty="0" smtClean="0"/>
              <a:t>у </a:t>
            </a:r>
            <a:r>
              <a:rPr lang="ru-RU" sz="1200" dirty="0" err="1"/>
              <a:t>дослідженні</a:t>
            </a:r>
            <a:r>
              <a:rPr lang="ru-RU" sz="1200" dirty="0"/>
              <a:t>, покупку </a:t>
            </a:r>
            <a:r>
              <a:rPr lang="ru-RU" sz="1200" dirty="0" err="1"/>
              <a:t>або</a:t>
            </a:r>
            <a:r>
              <a:rPr lang="ru-RU" sz="1200" dirty="0"/>
              <a:t> </a:t>
            </a:r>
            <a:r>
              <a:rPr lang="ru-RU" sz="1200" dirty="0" err="1"/>
              <a:t>оренду</a:t>
            </a:r>
            <a:r>
              <a:rPr lang="ru-RU" sz="1200" dirty="0"/>
              <a:t> </a:t>
            </a:r>
            <a:r>
              <a:rPr lang="ru-RU" sz="1200" dirty="0" err="1"/>
              <a:t>обладнання</a:t>
            </a:r>
            <a:r>
              <a:rPr lang="ru-RU" sz="1200" dirty="0"/>
              <a:t>, </a:t>
            </a:r>
            <a:r>
              <a:rPr lang="ru-RU" sz="1200" dirty="0" err="1"/>
              <a:t>матеріалів</a:t>
            </a:r>
            <a:r>
              <a:rPr lang="ru-RU" sz="1200" dirty="0"/>
              <a:t> і т.д. У </a:t>
            </a:r>
            <a:r>
              <a:rPr lang="ru-RU" sz="1200" dirty="0" err="1"/>
              <a:t>рідкісних</a:t>
            </a:r>
            <a:r>
              <a:rPr lang="ru-RU" sz="1200" dirty="0"/>
              <a:t> </a:t>
            </a:r>
            <a:r>
              <a:rPr lang="ru-RU" sz="1200" dirty="0" err="1"/>
              <a:t>випадках</a:t>
            </a:r>
            <a:r>
              <a:rPr lang="ru-RU" sz="1200" dirty="0"/>
              <a:t> </a:t>
            </a:r>
            <a:r>
              <a:rPr lang="ru-RU" sz="1200" dirty="0" err="1"/>
              <a:t>також</a:t>
            </a:r>
            <a:r>
              <a:rPr lang="ru-RU" sz="1200" dirty="0"/>
              <a:t> </a:t>
            </a:r>
            <a:r>
              <a:rPr lang="ru-RU" sz="1200" dirty="0" err="1"/>
              <a:t>виділяються</a:t>
            </a:r>
            <a:r>
              <a:rPr lang="ru-RU" sz="1200" dirty="0"/>
              <a:t> </a:t>
            </a:r>
            <a:r>
              <a:rPr lang="ru-RU" sz="1200" dirty="0" err="1"/>
              <a:t>кошти</a:t>
            </a:r>
            <a:r>
              <a:rPr lang="ru-RU" sz="1200" dirty="0"/>
              <a:t> на участь </a:t>
            </a:r>
            <a:r>
              <a:rPr lang="ru-RU" sz="1200" dirty="0" smtClean="0"/>
              <a:t>у </a:t>
            </a:r>
            <a:r>
              <a:rPr lang="ru-RU" sz="1200" dirty="0" err="1"/>
              <a:t>конференціях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968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820" y="6165304"/>
            <a:ext cx="2244106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5089" y="344815"/>
            <a:ext cx="74888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КРЕДИТНА МОБІЛЬНІСТЬ</a:t>
            </a:r>
            <a:endParaRPr lang="uk-UA" sz="4400" b="1" dirty="0">
              <a:solidFill>
                <a:srgbClr val="C00000"/>
              </a:solidFill>
            </a:endParaRPr>
          </a:p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Напрям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міжнародної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кредитної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мобільності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(ІСМ)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підтримує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мобільність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окремих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учасників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які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є студентами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які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працюють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у закладах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вищої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освіти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саме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2000" i="1" dirty="0" err="1" smtClean="0">
                <a:solidFill>
                  <a:srgbClr val="C00000"/>
                </a:solidFill>
              </a:rPr>
              <a:t>Мобільність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err="1" smtClean="0">
                <a:solidFill>
                  <a:srgbClr val="C00000"/>
                </a:solidFill>
              </a:rPr>
              <a:t>студентів</a:t>
            </a:r>
            <a:r>
              <a:rPr lang="ru-RU" sz="2000" i="1" dirty="0" smtClean="0">
                <a:solidFill>
                  <a:srgbClr val="C00000"/>
                </a:solidFill>
              </a:rPr>
              <a:t> короткого циклу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першого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циклу (в рамках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здобуття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ступеню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бакалавра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еквівалентних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ru-RU" sz="2000" i="1" dirty="0" smtClean="0">
                <a:solidFill>
                  <a:srgbClr val="C00000"/>
                </a:solidFill>
              </a:rPr>
              <a:t>другого циклу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(в рамках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здобуття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ступеню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магістра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еквівалентних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rgbClr val="C00000"/>
                </a:solidFill>
              </a:rPr>
              <a:t>третього</a:t>
            </a:r>
            <a:r>
              <a:rPr lang="ru-RU" sz="2000" i="1" dirty="0" smtClean="0">
                <a:solidFill>
                  <a:srgbClr val="C00000"/>
                </a:solidFill>
              </a:rPr>
              <a:t> циклу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(для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студентів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Період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мобільності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може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тривати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3-х до 12-и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місяців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• </a:t>
            </a:r>
            <a:r>
              <a:rPr lang="ru-RU" sz="2000" i="1" dirty="0" err="1" smtClean="0">
                <a:solidFill>
                  <a:srgbClr val="C00000"/>
                </a:solidFill>
              </a:rPr>
              <a:t>Мобільність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err="1" smtClean="0">
                <a:solidFill>
                  <a:srgbClr val="C00000"/>
                </a:solidFill>
              </a:rPr>
              <a:t>працівників</a:t>
            </a:r>
            <a:r>
              <a:rPr lang="ru-RU" sz="2000" i="1" dirty="0" smtClean="0">
                <a:solidFill>
                  <a:srgbClr val="C00000"/>
                </a:solidFill>
              </a:rPr>
              <a:t> для </a:t>
            </a:r>
            <a:r>
              <a:rPr lang="ru-RU" sz="2000" i="1" dirty="0" err="1" smtClean="0">
                <a:solidFill>
                  <a:srgbClr val="C00000"/>
                </a:solidFill>
              </a:rPr>
              <a:t>викладання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викладання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партнерському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закладі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за кордоном.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Тривалість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періоду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мобільності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може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становити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5-ти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днів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до 2-х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місяців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2000" i="1" dirty="0" err="1" smtClean="0">
                <a:solidFill>
                  <a:srgbClr val="C00000"/>
                </a:solidFill>
              </a:rPr>
              <a:t>Мобільність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err="1" smtClean="0">
                <a:solidFill>
                  <a:srgbClr val="C00000"/>
                </a:solidFill>
              </a:rPr>
              <a:t>працівників</a:t>
            </a:r>
            <a:r>
              <a:rPr lang="ru-RU" sz="2000" i="1" dirty="0" smtClean="0">
                <a:solidFill>
                  <a:srgbClr val="C00000"/>
                </a:solidFill>
              </a:rPr>
              <a:t> для </a:t>
            </a:r>
            <a:r>
              <a:rPr lang="ru-RU" sz="2000" i="1" dirty="0" err="1" smtClean="0">
                <a:solidFill>
                  <a:srgbClr val="C00000"/>
                </a:solidFill>
              </a:rPr>
              <a:t>обміну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err="1" smtClean="0">
                <a:solidFill>
                  <a:srgbClr val="C00000"/>
                </a:solidFill>
              </a:rPr>
              <a:t>досвідом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викладачів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адміністративного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персоналу для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участі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тренінгах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за кордоном (за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винятком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конференцій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перейняття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досвіду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робочому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місці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партнерському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ЗВО.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Тривалість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періоду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мобільності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становить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5-ти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днів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до 2-х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місяців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90" y="1056566"/>
            <a:ext cx="1435293" cy="139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2452" y="260648"/>
            <a:ext cx="7488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ХТО МОЖЕ ВЗЯТИ УЧАСТЬ </a:t>
            </a:r>
            <a:r>
              <a:rPr lang="ru-RU" sz="2400" b="1" dirty="0" smtClean="0">
                <a:solidFill>
                  <a:srgbClr val="C00000"/>
                </a:solidFill>
              </a:rPr>
              <a:t>У </a:t>
            </a:r>
            <a:r>
              <a:rPr lang="ru-RU" sz="2400" b="1" dirty="0" smtClean="0">
                <a:solidFill>
                  <a:srgbClr val="C00000"/>
                </a:solidFill>
              </a:rPr>
              <a:t>КОНКУРСАХ СТИПЕНДІЙ?</a:t>
            </a:r>
          </a:p>
          <a:p>
            <a:pPr algn="ctr"/>
            <a:endParaRPr lang="uk-UA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Для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проектів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кредитної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мобільності</a:t>
            </a:r>
            <a:r>
              <a:rPr lang="ru-RU" sz="2000" b="1" dirty="0" smtClean="0">
                <a:solidFill>
                  <a:srgbClr val="002060"/>
                </a:solidFill>
              </a:rPr>
              <a:t> за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програмою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Еразмус</a:t>
            </a:r>
            <a:r>
              <a:rPr lang="ru-RU" sz="2000" b="1" dirty="0" smtClean="0">
                <a:solidFill>
                  <a:srgbClr val="002060"/>
                </a:solidFill>
              </a:rPr>
              <a:t>+ </a:t>
            </a:r>
            <a:r>
              <a:rPr lang="ru-RU" sz="2000" b="1" dirty="0" err="1" smtClean="0">
                <a:solidFill>
                  <a:srgbClr val="002060"/>
                </a:solidFill>
              </a:rPr>
              <a:t>ставати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учасниками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конкурсів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зможуть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студенти</a:t>
            </a:r>
            <a:r>
              <a:rPr lang="ru-RU" sz="2000" b="1" dirty="0" smtClean="0">
                <a:solidFill>
                  <a:srgbClr val="002060"/>
                </a:solidFill>
              </a:rPr>
              <a:t> і </a:t>
            </a:r>
            <a:r>
              <a:rPr lang="ru-RU" sz="2000" b="1" dirty="0" err="1" smtClean="0">
                <a:solidFill>
                  <a:srgbClr val="002060"/>
                </a:solidFill>
              </a:rPr>
              <a:t>викладачі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тільки</a:t>
            </a:r>
            <a:r>
              <a:rPr lang="ru-RU" sz="2000" b="1" dirty="0" smtClean="0">
                <a:solidFill>
                  <a:srgbClr val="002060"/>
                </a:solidFill>
              </a:rPr>
              <a:t> тих ВНЗ, </a:t>
            </a:r>
            <a:r>
              <a:rPr lang="ru-RU" sz="2000" b="1" dirty="0" err="1" smtClean="0">
                <a:solidFill>
                  <a:srgbClr val="002060"/>
                </a:solidFill>
              </a:rPr>
              <a:t>що</a:t>
            </a:r>
            <a:r>
              <a:rPr lang="ru-RU" sz="2000" b="1" dirty="0" smtClean="0">
                <a:solidFill>
                  <a:srgbClr val="002060"/>
                </a:solidFill>
              </a:rPr>
              <a:t> є членами партнерств.</a:t>
            </a:r>
            <a:endParaRPr lang="uk-UA" sz="2000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3324" y="1988840"/>
            <a:ext cx="776935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ПЕРЕЛІК ПАРТНЕРСТВ ЕРАЗМУС МУНДУС ЗА УЧАСТІ ВНЗ УКРАЇНИ</a:t>
            </a:r>
            <a:r>
              <a:rPr lang="ru-RU" sz="2000" dirty="0" smtClean="0"/>
              <a:t>:</a:t>
            </a:r>
          </a:p>
          <a:p>
            <a:pPr algn="ctr"/>
            <a:endParaRPr lang="ru-RU" dirty="0" smtClean="0"/>
          </a:p>
          <a:p>
            <a:r>
              <a:rPr lang="en-US" sz="1600" dirty="0" smtClean="0"/>
              <a:t>• </a:t>
            </a:r>
            <a:r>
              <a:rPr lang="en-US" sz="1600" i="1" dirty="0"/>
              <a:t>MID (http://www.utu.fi /en/sites/mid/Pages/home.aspx)</a:t>
            </a:r>
          </a:p>
          <a:p>
            <a:r>
              <a:rPr lang="en-US" sz="1600" i="1" dirty="0"/>
              <a:t>• HERMES (www.erasmusmundus-hermes.uoa.gr)</a:t>
            </a:r>
          </a:p>
          <a:p>
            <a:r>
              <a:rPr lang="en-US" sz="1600" i="1" dirty="0"/>
              <a:t>• MEDEA (http://www.ema2-medea.com)</a:t>
            </a:r>
          </a:p>
          <a:p>
            <a:r>
              <a:rPr lang="en-US" sz="1600" i="1" dirty="0"/>
              <a:t>• HUMERIA (http://humeria.eu)</a:t>
            </a:r>
          </a:p>
          <a:p>
            <a:r>
              <a:rPr lang="en-US" sz="1600" i="1" dirty="0"/>
              <a:t>• EMINENCE (http://mundus.amu.edu.pl/EMINENCE)</a:t>
            </a:r>
          </a:p>
          <a:p>
            <a:r>
              <a:rPr lang="en-US" sz="1600" i="1" dirty="0"/>
              <a:t>• EMINENCE II (http://mundus.amu.edu.pl/EMINENCEII)</a:t>
            </a:r>
          </a:p>
          <a:p>
            <a:r>
              <a:rPr lang="en-US" sz="1600" i="1" dirty="0"/>
              <a:t>• EMBER (http://ember.us.es)</a:t>
            </a:r>
          </a:p>
          <a:p>
            <a:r>
              <a:rPr lang="en-US" sz="1600" i="1" dirty="0"/>
              <a:t>• EUROEAST (www.euroeast.polito.it)</a:t>
            </a:r>
          </a:p>
          <a:p>
            <a:r>
              <a:rPr lang="en-US" sz="1600" i="1" dirty="0"/>
              <a:t>• IANUS II (http://ianus.uaic.ro/ianusII)</a:t>
            </a:r>
          </a:p>
          <a:p>
            <a:r>
              <a:rPr lang="en-US" sz="1600" i="1" dirty="0"/>
              <a:t>• ALRAKIS II (http://www.alrakis2.eu)</a:t>
            </a:r>
          </a:p>
          <a:p>
            <a:r>
              <a:rPr lang="en-US" sz="1600" i="1" dirty="0"/>
              <a:t>• ACTIVE (http://active.meil.pw.edu.pl)</a:t>
            </a:r>
          </a:p>
          <a:p>
            <a:r>
              <a:rPr lang="en-US" sz="1600" i="1" dirty="0"/>
              <a:t>• EFFORT (http://erasmusmunduseff ort.teithe.gr)</a:t>
            </a:r>
          </a:p>
          <a:p>
            <a:r>
              <a:rPr lang="en-US" sz="1600" i="1" dirty="0"/>
              <a:t>• BACKIS (http://www.wbackis.univ-montp2.fr)</a:t>
            </a:r>
          </a:p>
          <a:p>
            <a:r>
              <a:rPr lang="en-US" sz="1600" i="1" dirty="0"/>
              <a:t>• INFINITY (http://infi nity.fa.ulisboa.pt)</a:t>
            </a:r>
          </a:p>
          <a:p>
            <a:r>
              <a:rPr lang="en-US" sz="1600" i="1" dirty="0"/>
              <a:t>• ELECTRA (http://www.electra-project.eu)</a:t>
            </a:r>
            <a:endParaRPr lang="uk-UA" sz="1600" i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3418942" cy="242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Яна\Desktop\мусор\take-me-to-oxford_bg_img_hover_ffee00_cover.dalejlvmvtfv@0.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17" y="2420888"/>
            <a:ext cx="4268713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739" y="332656"/>
            <a:ext cx="29788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002060"/>
                </a:solidFill>
              </a:rPr>
              <a:t>Еразмус</a:t>
            </a:r>
            <a:r>
              <a:rPr lang="ru-RU" sz="5400" b="1" dirty="0">
                <a:solidFill>
                  <a:srgbClr val="002060"/>
                </a:solidFill>
              </a:rPr>
              <a:t>+</a:t>
            </a:r>
            <a:endParaRPr lang="uk-UA" sz="5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65670"/>
            <a:ext cx="69127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Деталі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 </a:t>
            </a:r>
            <a:endParaRPr lang="uk-UA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i="1" u="sng" dirty="0" smtClean="0">
                <a:hlinkClick r:id="rId3"/>
              </a:rPr>
              <a:t>ec.europa.eu/</a:t>
            </a:r>
            <a:r>
              <a:rPr lang="en-US" i="1" u="sng" dirty="0" err="1" smtClean="0">
                <a:hlinkClick r:id="rId3"/>
              </a:rPr>
              <a:t>programmes</a:t>
            </a:r>
            <a:r>
              <a:rPr lang="en-US" i="1" u="sng" dirty="0" smtClean="0">
                <a:hlinkClick r:id="rId3"/>
              </a:rPr>
              <a:t>/</a:t>
            </a:r>
            <a:r>
              <a:rPr lang="en-US" i="1" u="sng" dirty="0" err="1" smtClean="0">
                <a:hlinkClick r:id="rId3"/>
              </a:rPr>
              <a:t>erasmus</a:t>
            </a:r>
            <a:r>
              <a:rPr lang="en-US" i="1" u="sng" dirty="0" smtClean="0">
                <a:hlinkClick r:id="rId3"/>
              </a:rPr>
              <a:t>-plus/</a:t>
            </a:r>
            <a:r>
              <a:rPr lang="en-US" i="1" u="sng" dirty="0" err="1" smtClean="0">
                <a:hlinkClick r:id="rId3"/>
              </a:rPr>
              <a:t>node_en</a:t>
            </a:r>
            <a:r>
              <a:rPr lang="en-US" u="sng" dirty="0">
                <a:hlinkClick r:id="rId3"/>
              </a:rPr>
              <a:t> </a:t>
            </a:r>
            <a:endParaRPr lang="uk-UA" dirty="0"/>
          </a:p>
          <a:p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Деталі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грантові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можливості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2400" dirty="0"/>
              <a:t> </a:t>
            </a:r>
            <a:endParaRPr lang="uk-UA" sz="2400" dirty="0" smtClean="0"/>
          </a:p>
          <a:p>
            <a:r>
              <a:rPr lang="en-US" i="1" u="sng" dirty="0" smtClean="0">
                <a:hlinkClick r:id="rId4"/>
              </a:rPr>
              <a:t>eacea.ec.europa.eu/</a:t>
            </a:r>
            <a:r>
              <a:rPr lang="en-US" i="1" u="sng" dirty="0" err="1" smtClean="0">
                <a:hlinkClick r:id="rId4"/>
              </a:rPr>
              <a:t>erasmus</a:t>
            </a:r>
            <a:r>
              <a:rPr lang="en-US" i="1" u="sng" dirty="0" smtClean="0">
                <a:hlinkClick r:id="rId4"/>
              </a:rPr>
              <a:t>-plus/</a:t>
            </a:r>
            <a:r>
              <a:rPr lang="en-US" i="1" u="sng" dirty="0" err="1" smtClean="0">
                <a:hlinkClick r:id="rId4"/>
              </a:rPr>
              <a:t>funding_en</a:t>
            </a:r>
            <a:endParaRPr lang="uk-UA" i="1" dirty="0"/>
          </a:p>
          <a:p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Національний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Еразмус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офіс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Україні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uk-U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i="1" u="sng" dirty="0" smtClean="0">
                <a:hlinkClick r:id="rId5"/>
              </a:rPr>
              <a:t>erasmusplus.org.ua</a:t>
            </a:r>
            <a:endParaRPr lang="uk-UA" i="1" dirty="0"/>
          </a:p>
          <a:p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Інформаційний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центр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Еразмус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Молодь</a:t>
            </a:r>
            <a:r>
              <a:rPr lang="en-US" sz="2400" dirty="0" smtClean="0"/>
              <a:t>:</a:t>
            </a:r>
            <a:endParaRPr lang="uk-UA" sz="2400" dirty="0" smtClean="0"/>
          </a:p>
          <a:p>
            <a:r>
              <a:rPr lang="en-US" i="1" dirty="0"/>
              <a:t> </a:t>
            </a:r>
            <a:r>
              <a:rPr lang="en-US" i="1" u="sng" dirty="0">
                <a:hlinkClick r:id="rId6"/>
              </a:rPr>
              <a:t>fb.com/</a:t>
            </a:r>
            <a:r>
              <a:rPr lang="en-US" i="1" u="sng" dirty="0" err="1">
                <a:hlinkClick r:id="rId6"/>
              </a:rPr>
              <a:t>EPlus.Ukraine</a:t>
            </a:r>
            <a:endParaRPr lang="uk-UA" i="1" dirty="0"/>
          </a:p>
          <a:p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Ресурсний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центр Сальто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EECA:</a:t>
            </a:r>
            <a:r>
              <a:rPr lang="en-US" sz="2400" dirty="0"/>
              <a:t> </a:t>
            </a:r>
            <a:endParaRPr lang="uk-UA" sz="2400" dirty="0" smtClean="0"/>
          </a:p>
          <a:p>
            <a:r>
              <a:rPr lang="en-US" i="1" u="sng" dirty="0" smtClean="0">
                <a:hlinkClick r:id="rId7"/>
              </a:rPr>
              <a:t>salto-youth.net/</a:t>
            </a:r>
            <a:r>
              <a:rPr lang="en-US" i="1" u="sng" dirty="0" err="1" smtClean="0">
                <a:hlinkClick r:id="rId7"/>
              </a:rPr>
              <a:t>eeca</a:t>
            </a:r>
            <a:endParaRPr lang="uk-UA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177909"/>
            <a:ext cx="3384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8"/>
              </a:rPr>
              <a:t>https://youtu.be/7WSGUprIdJw</a:t>
            </a:r>
            <a:r>
              <a:rPr lang="uk-UA" sz="1200" dirty="0"/>
              <a:t> - запис семінару</a:t>
            </a: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9657"/>
            <a:ext cx="9144000" cy="23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96" y="2179315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u="sng" dirty="0" smtClean="0">
                <a:hlinkClick r:id="rId3"/>
              </a:rPr>
              <a:t>https</a:t>
            </a:r>
            <a:r>
              <a:rPr lang="uk-UA" sz="2800" i="1" u="sng" dirty="0">
                <a:hlinkClick r:id="rId3"/>
              </a:rPr>
              <a:t>://eacea.ec.europa.eu/erasmus-plus/funding_en</a:t>
            </a:r>
            <a:endParaRPr lang="uk-UA" sz="28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332656"/>
            <a:ext cx="55446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C00000"/>
                </a:solidFill>
              </a:rPr>
              <a:t>Відкриті програми </a:t>
            </a:r>
            <a:r>
              <a:rPr lang="uk-UA" sz="4800" b="1" dirty="0" err="1">
                <a:solidFill>
                  <a:srgbClr val="C00000"/>
                </a:solidFill>
              </a:rPr>
              <a:t>Еразмус+</a:t>
            </a:r>
            <a:endParaRPr lang="uk-UA" sz="4800" b="1" dirty="0">
              <a:solidFill>
                <a:srgbClr val="C00000"/>
              </a:solidFill>
            </a:endParaRPr>
          </a:p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146" name="Picture 2" descr="Картинки по запросу Еразмус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" y="3124106"/>
            <a:ext cx="9143256" cy="373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європейська комісі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1490"/>
            <a:ext cx="23812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66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цветные человечки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294043"/>
            <a:ext cx="1714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6877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Розвиток потенціалу у сфері молоді 2018 р</a:t>
            </a:r>
            <a:endParaRPr lang="uk-UA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96752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u="sng" dirty="0">
                <a:hlinkClick r:id="rId4"/>
              </a:rPr>
              <a:t>https://eacea.ec.europa.eu/erasmus-plus/funding/capacity-building-in-field-youth-2018_en</a:t>
            </a:r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1988840"/>
            <a:ext cx="20162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Співпраця для інновацій та обміну досвідом, зміцнення потенціалу у сфері молоді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8781"/>
            <a:ext cx="5500662" cy="519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9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3"/>
            <a:ext cx="34498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C00000"/>
                </a:solidFill>
              </a:rPr>
              <a:t>Можливості</a:t>
            </a:r>
            <a:endParaRPr lang="uk-UA" sz="4800" dirty="0">
              <a:solidFill>
                <a:srgbClr val="C00000"/>
              </a:solidFill>
            </a:endParaRPr>
          </a:p>
        </p:txBody>
      </p:sp>
      <p:pic>
        <p:nvPicPr>
          <p:cNvPr id="8195" name="Picture 3" descr="C:\Users\Яна\Desktop\мусор\European_Commiss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3"/>
            <a:ext cx="1878737" cy="130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Картинки по запросу Еразмус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5363"/>
            <a:ext cx="1789534" cy="100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84482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>
                <a:hlinkClick r:id="rId5"/>
              </a:rPr>
              <a:t>http://ec.europa.eu/programmes/erasmus-plus/help/find-opportunity_en</a:t>
            </a:r>
            <a:r>
              <a:rPr lang="uk-UA" b="1" dirty="0"/>
              <a:t> </a:t>
            </a:r>
            <a:endParaRPr lang="uk-UA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4230"/>
            <a:ext cx="6326034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27" y="2197455"/>
            <a:ext cx="1739045" cy="11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66796"/>
            <a:ext cx="1872208" cy="10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17" y="4439695"/>
            <a:ext cx="163350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05" y="5421115"/>
            <a:ext cx="175915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3747119"/>
            <a:ext cx="35623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2761" y="548680"/>
            <a:ext cx="31079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err="1" smtClean="0">
                <a:solidFill>
                  <a:srgbClr val="C00000"/>
                </a:solidFill>
              </a:rPr>
              <a:t>Youth</a:t>
            </a:r>
            <a:r>
              <a:rPr lang="uk-UA" sz="2800" b="1" dirty="0" smtClean="0">
                <a:solidFill>
                  <a:srgbClr val="C00000"/>
                </a:solidFill>
              </a:rPr>
              <a:t> </a:t>
            </a:r>
            <a:r>
              <a:rPr lang="uk-UA" sz="2800" b="1" dirty="0" err="1">
                <a:solidFill>
                  <a:srgbClr val="C00000"/>
                </a:solidFill>
              </a:rPr>
              <a:t>exchanges</a:t>
            </a:r>
            <a:r>
              <a:rPr lang="uk-UA" sz="2800" b="1" dirty="0">
                <a:solidFill>
                  <a:srgbClr val="C00000"/>
                </a:solidFill>
              </a:rPr>
              <a:t> </a:t>
            </a:r>
            <a:endParaRPr lang="uk-UA" sz="2800" b="1" dirty="0" smtClean="0">
              <a:solidFill>
                <a:srgbClr val="C00000"/>
              </a:solidFill>
            </a:endParaRPr>
          </a:p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Молодіжні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обміни</a:t>
            </a: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7852" y="1681486"/>
            <a:ext cx="409017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Молодіжні обміни дозволяють групам молодих людей різних країн зустрітися, жити разом і працювати над спільними проектами на короткий час.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7919" y="5877271"/>
            <a:ext cx="457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/>
              <a:t>Молодіжні обміни тривають від 5 до 21 дня. Це виключає час подорожі.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25278" y="5323273"/>
            <a:ext cx="37187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Грант ЄС підтримує подорожі, а також практичні та пов'язані з діяльністю витрати, необхідні для обміну.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2761" y="3140968"/>
            <a:ext cx="643979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В</a:t>
            </a:r>
            <a:r>
              <a:rPr lang="uk-UA" dirty="0" smtClean="0"/>
              <a:t>и </a:t>
            </a:r>
            <a:r>
              <a:rPr lang="uk-UA" dirty="0"/>
              <a:t>не можете безпосередньо подати заявку на грант як фізична особа. Заявки повинні подаватися організацією або групою молодих людей, які у свою чергу вибирають, хто буде брати участь у обміні.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2761" y="4509120"/>
            <a:ext cx="497469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Молодіжні біржі управляються молодіжними організаціями, неформальними групами молоді або іншими організаціями.</a:t>
            </a:r>
          </a:p>
        </p:txBody>
      </p:sp>
      <p:pic>
        <p:nvPicPr>
          <p:cNvPr id="9" name="Picture 4" descr="Картинки по запросу Not-for-profit European Sport Ev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53" y="1124744"/>
            <a:ext cx="2448272" cy="183620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Картинки по запросу Еразмус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35" y="4905843"/>
            <a:ext cx="3995936" cy="18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err="1">
                <a:solidFill>
                  <a:srgbClr val="C00000"/>
                </a:solidFill>
              </a:rPr>
              <a:t>Erasmus</a:t>
            </a:r>
            <a:r>
              <a:rPr lang="uk-UA" sz="3200" b="1" dirty="0">
                <a:solidFill>
                  <a:srgbClr val="C00000"/>
                </a:solidFill>
              </a:rPr>
              <a:t> </a:t>
            </a:r>
            <a:r>
              <a:rPr lang="uk-UA" sz="3200" b="1" dirty="0" err="1">
                <a:solidFill>
                  <a:srgbClr val="C00000"/>
                </a:solidFill>
              </a:rPr>
              <a:t>Mundus</a:t>
            </a:r>
            <a:r>
              <a:rPr lang="uk-UA" sz="3200" b="1" dirty="0">
                <a:solidFill>
                  <a:srgbClr val="C00000"/>
                </a:solidFill>
              </a:rPr>
              <a:t> </a:t>
            </a:r>
            <a:r>
              <a:rPr lang="uk-UA" sz="3200" b="1" dirty="0" err="1">
                <a:solidFill>
                  <a:srgbClr val="C00000"/>
                </a:solidFill>
              </a:rPr>
              <a:t>Joint</a:t>
            </a:r>
            <a:r>
              <a:rPr lang="uk-UA" sz="3200" b="1" dirty="0">
                <a:solidFill>
                  <a:srgbClr val="C00000"/>
                </a:solidFill>
              </a:rPr>
              <a:t> </a:t>
            </a:r>
            <a:r>
              <a:rPr lang="uk-UA" sz="3200" b="1" dirty="0" err="1">
                <a:solidFill>
                  <a:srgbClr val="C00000"/>
                </a:solidFill>
              </a:rPr>
              <a:t>Master</a:t>
            </a:r>
            <a:r>
              <a:rPr lang="uk-UA" sz="3200" b="1" dirty="0">
                <a:solidFill>
                  <a:srgbClr val="C00000"/>
                </a:solidFill>
              </a:rPr>
              <a:t> </a:t>
            </a:r>
            <a:r>
              <a:rPr lang="uk-UA" sz="3200" b="1" dirty="0" err="1">
                <a:solidFill>
                  <a:srgbClr val="C00000"/>
                </a:solidFill>
              </a:rPr>
              <a:t>Degrees</a:t>
            </a:r>
            <a:r>
              <a:rPr lang="uk-UA" sz="3200" b="1" dirty="0">
                <a:solidFill>
                  <a:srgbClr val="C00000"/>
                </a:solidFill>
              </a:rPr>
              <a:t> </a:t>
            </a:r>
            <a:r>
              <a:rPr lang="uk-UA" sz="3200" b="1" dirty="0" err="1"/>
              <a:t>Еразмус</a:t>
            </a:r>
            <a:r>
              <a:rPr lang="uk-UA" sz="3200" b="1" dirty="0"/>
              <a:t> </a:t>
            </a:r>
            <a:r>
              <a:rPr lang="uk-UA" sz="3200" b="1" dirty="0" err="1"/>
              <a:t>Мундус</a:t>
            </a:r>
            <a:r>
              <a:rPr lang="uk-UA" sz="3200" b="1" dirty="0"/>
              <a:t> Об'єднані магістри</a:t>
            </a:r>
            <a:endParaRPr lang="uk-UA" sz="3200" dirty="0"/>
          </a:p>
        </p:txBody>
      </p:sp>
      <p:pic>
        <p:nvPicPr>
          <p:cNvPr id="10242" name="Picture 2" descr="Картинки по запросу Еразмус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55" y="1793038"/>
            <a:ext cx="1433984" cy="10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658443"/>
            <a:ext cx="45720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/>
              <a:t>EMJMD підтримує участь висококваліфікованих вчених / викладачів, щоб збільшити привабливість курсу. Якщо ви маєте видатний академічний та / або професійний профіль, ви можете бути залучені до EMJMD.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88224" y="1675635"/>
            <a:ext cx="2286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Мінімальна тривалість </a:t>
            </a:r>
            <a:r>
              <a:rPr lang="uk-UA" dirty="0" smtClean="0"/>
              <a:t>EMJMD </a:t>
            </a:r>
            <a:r>
              <a:rPr lang="uk-UA" dirty="0"/>
              <a:t>становить 4-7 </a:t>
            </a:r>
            <a:r>
              <a:rPr lang="uk-UA" dirty="0" smtClean="0"/>
              <a:t>календарних </a:t>
            </a:r>
            <a:r>
              <a:rPr lang="uk-UA" dirty="0"/>
              <a:t>днів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35625" y="2875964"/>
            <a:ext cx="4572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/>
              <a:t>Вчені та запрошені викладачі можуть </a:t>
            </a:r>
            <a:r>
              <a:rPr lang="uk-UA" dirty="0" smtClean="0"/>
              <a:t>залучатися </a:t>
            </a:r>
            <a:r>
              <a:rPr lang="uk-UA" dirty="0"/>
              <a:t>від партнерів EMJMD, а також за межами консорціуму.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100" y="3786718"/>
            <a:ext cx="7049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Not-for-profit </a:t>
            </a:r>
            <a:r>
              <a:rPr lang="uk-UA" sz="2800" b="1" dirty="0" err="1">
                <a:solidFill>
                  <a:srgbClr val="C00000"/>
                </a:solidFill>
              </a:rPr>
              <a:t>European</a:t>
            </a:r>
            <a:r>
              <a:rPr lang="uk-UA" sz="2800" b="1" dirty="0">
                <a:solidFill>
                  <a:srgbClr val="C00000"/>
                </a:solidFill>
              </a:rPr>
              <a:t> </a:t>
            </a:r>
            <a:r>
              <a:rPr lang="uk-UA" sz="2800" b="1" dirty="0" err="1">
                <a:solidFill>
                  <a:srgbClr val="C00000"/>
                </a:solidFill>
              </a:rPr>
              <a:t>Sport</a:t>
            </a:r>
            <a:r>
              <a:rPr lang="uk-UA" sz="2800" b="1" dirty="0">
                <a:solidFill>
                  <a:srgbClr val="C00000"/>
                </a:solidFill>
              </a:rPr>
              <a:t> </a:t>
            </a:r>
            <a:r>
              <a:rPr lang="uk-UA" sz="2800" b="1" dirty="0" err="1">
                <a:solidFill>
                  <a:srgbClr val="C00000"/>
                </a:solidFill>
              </a:rPr>
              <a:t>Events</a:t>
            </a:r>
            <a:r>
              <a:rPr lang="uk-UA" sz="2800" b="1" dirty="0">
                <a:solidFill>
                  <a:srgbClr val="C00000"/>
                </a:solidFill>
              </a:rPr>
              <a:t> </a:t>
            </a:r>
            <a:r>
              <a:rPr lang="uk-UA" sz="2800" b="1" dirty="0"/>
              <a:t>Неприбуткові європейські спортивні заходи</a:t>
            </a:r>
            <a:endParaRPr lang="uk-UA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60466" y="4869160"/>
            <a:ext cx="457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 err="1" smtClean="0"/>
              <a:t>Erasmus+</a:t>
            </a:r>
            <a:r>
              <a:rPr lang="uk-UA" dirty="0" smtClean="0"/>
              <a:t> </a:t>
            </a:r>
            <a:r>
              <a:rPr lang="uk-UA" dirty="0"/>
              <a:t>надає можливість організаціям здійснювати діяльність, </a:t>
            </a:r>
            <a:r>
              <a:rPr lang="uk-UA" dirty="0" smtClean="0"/>
              <a:t>яка підтримує </a:t>
            </a:r>
            <a:r>
              <a:rPr lang="uk-UA" dirty="0"/>
              <a:t>реалізації стратегій ЄС в галузі спорту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860195"/>
            <a:ext cx="4572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/>
              <a:t>Проекти мають тривати до одного року, починаючи від підготовки до подальшої діяльності.</a:t>
            </a:r>
          </a:p>
        </p:txBody>
      </p:sp>
    </p:spTree>
    <p:extLst>
      <p:ext uri="{BB962C8B-B14F-4D97-AF65-F5344CB8AC3E}">
        <p14:creationId xmlns:p14="http://schemas.microsoft.com/office/powerpoint/2010/main" val="22731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Еразмус+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6599"/>
            <a:ext cx="2742085" cy="30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20688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>
                <a:solidFill>
                  <a:srgbClr val="C00000"/>
                </a:solidFill>
              </a:rPr>
              <a:t>Higher</a:t>
            </a:r>
            <a:r>
              <a:rPr lang="uk-UA" sz="2400" b="1" dirty="0">
                <a:solidFill>
                  <a:srgbClr val="C00000"/>
                </a:solidFill>
              </a:rPr>
              <a:t> </a:t>
            </a:r>
            <a:r>
              <a:rPr lang="uk-UA" sz="2400" b="1" dirty="0" err="1">
                <a:solidFill>
                  <a:srgbClr val="C00000"/>
                </a:solidFill>
              </a:rPr>
              <a:t>education</a:t>
            </a:r>
            <a:r>
              <a:rPr lang="uk-UA" sz="2400" b="1" dirty="0">
                <a:solidFill>
                  <a:srgbClr val="C00000"/>
                </a:solidFill>
              </a:rPr>
              <a:t> </a:t>
            </a:r>
            <a:r>
              <a:rPr lang="uk-UA" sz="2400" b="1" dirty="0" err="1">
                <a:solidFill>
                  <a:srgbClr val="C00000"/>
                </a:solidFill>
              </a:rPr>
              <a:t>students</a:t>
            </a:r>
            <a:r>
              <a:rPr lang="uk-UA" sz="2400" b="1" dirty="0">
                <a:solidFill>
                  <a:srgbClr val="C00000"/>
                </a:solidFill>
              </a:rPr>
              <a:t> </a:t>
            </a:r>
            <a:r>
              <a:rPr lang="uk-UA" sz="2400" b="1" dirty="0" err="1">
                <a:solidFill>
                  <a:srgbClr val="C00000"/>
                </a:solidFill>
              </a:rPr>
              <a:t>and</a:t>
            </a:r>
            <a:r>
              <a:rPr lang="uk-UA" sz="2400" b="1" dirty="0">
                <a:solidFill>
                  <a:srgbClr val="C00000"/>
                </a:solidFill>
              </a:rPr>
              <a:t> </a:t>
            </a:r>
            <a:r>
              <a:rPr lang="uk-UA" sz="2400" b="1" dirty="0" err="1">
                <a:solidFill>
                  <a:srgbClr val="C00000"/>
                </a:solidFill>
              </a:rPr>
              <a:t>staff</a:t>
            </a:r>
            <a:r>
              <a:rPr lang="uk-UA" sz="2400" b="1" dirty="0">
                <a:solidFill>
                  <a:srgbClr val="C00000"/>
                </a:solidFill>
              </a:rPr>
              <a:t> </a:t>
            </a:r>
            <a:endParaRPr lang="uk-UA" sz="2400" b="1" dirty="0" smtClean="0">
              <a:solidFill>
                <a:srgbClr val="C00000"/>
              </a:solidFill>
            </a:endParaRPr>
          </a:p>
          <a:p>
            <a:r>
              <a:rPr lang="uk-UA" sz="2400" b="1" dirty="0" smtClean="0"/>
              <a:t>Студенти </a:t>
            </a:r>
            <a:r>
              <a:rPr lang="uk-UA" sz="2400" b="1" dirty="0"/>
              <a:t>та співробітники вищої освіти 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8457" y="1628800"/>
            <a:ext cx="4572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 err="1"/>
              <a:t>Erasmus</a:t>
            </a:r>
            <a:r>
              <a:rPr lang="uk-UA" dirty="0"/>
              <a:t> + надає можливість вищим навчальним закладам надсилати студентів та співробітників за </a:t>
            </a:r>
            <a:r>
              <a:rPr lang="uk-UA" dirty="0" smtClean="0"/>
              <a:t>кордон навчатися</a:t>
            </a:r>
            <a:r>
              <a:rPr lang="uk-UA" dirty="0"/>
              <a:t>, навчати чи тренуватися в задіяних установах, а також брати участь у стажуваннях.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2986775"/>
            <a:ext cx="45720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 smtClean="0"/>
              <a:t>Організації </a:t>
            </a:r>
            <a:r>
              <a:rPr lang="uk-UA" dirty="0"/>
              <a:t>також можуть приймати </a:t>
            </a:r>
            <a:r>
              <a:rPr lang="uk-UA" dirty="0" smtClean="0"/>
              <a:t>студентів </a:t>
            </a:r>
            <a:r>
              <a:rPr lang="uk-UA" dirty="0"/>
              <a:t>та співробітників з-за кордону. Стажування між Програмою та країнами-партнерами може бути доступним у рамках нових угод про мобільність, вибраних з літа 2018 року.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4725144"/>
            <a:ext cx="45720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dirty="0"/>
              <a:t>Організації, які бажають брати участь у цих можливостях, можуть подати заявку як окремий вищий навчальний заклад або як частину "національного консорціуму мобільності" - групи організацій, керованих єдиною координаційною організацією.</a:t>
            </a:r>
          </a:p>
        </p:txBody>
      </p:sp>
      <p:pic>
        <p:nvPicPr>
          <p:cNvPr id="1126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9160"/>
            <a:ext cx="1584176" cy="184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Еразмус+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606798" cy="16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336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Де </a:t>
            </a:r>
            <a:r>
              <a:rPr lang="ru-RU" sz="5400" b="1" dirty="0" err="1" smtClean="0">
                <a:solidFill>
                  <a:srgbClr val="C00000"/>
                </a:solidFill>
              </a:rPr>
              <a:t>шукати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</a:rPr>
              <a:t>стажування</a:t>
            </a:r>
            <a:r>
              <a:rPr lang="ru-RU" sz="5400" b="1" dirty="0" smtClean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Картинки по запросу гра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79" y="1484784"/>
            <a:ext cx="6562120" cy="49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Популярні грантові програми</a:t>
            </a:r>
            <a:endParaRPr lang="uk-UA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Картинки по запросу виды грантов презента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00808"/>
            <a:ext cx="66675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7" y="1543437"/>
            <a:ext cx="853543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60486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b="1" i="1" cap="all" dirty="0">
                <a:solidFill>
                  <a:schemeClr val="tx2">
                    <a:lumMod val="75000"/>
                  </a:schemeClr>
                </a:solidFill>
              </a:rPr>
              <a:t>SCIENCE-COMMUNITY.ORG </a:t>
            </a:r>
            <a:r>
              <a:rPr lang="uk-UA" sz="2800" b="1" cap="all" dirty="0" smtClean="0">
                <a:solidFill>
                  <a:schemeClr val="tx2">
                    <a:lumMod val="75000"/>
                  </a:schemeClr>
                </a:solidFill>
              </a:rPr>
              <a:t>СОЦМЕРЕЖА </a:t>
            </a:r>
            <a:r>
              <a:rPr lang="uk-UA" sz="2800" b="1" cap="all" dirty="0">
                <a:solidFill>
                  <a:schemeClr val="tx2">
                    <a:lumMod val="75000"/>
                  </a:schemeClr>
                </a:solidFill>
              </a:rPr>
              <a:t>ДЛЯ НАУКОВЦІВ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1174105"/>
            <a:ext cx="3522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https://www.science-community.org/uk</a:t>
            </a:r>
            <a:endParaRPr lang="uk-UA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4" y="2009388"/>
            <a:ext cx="9167214" cy="47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22068"/>
            <a:ext cx="2527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hlinkClick r:id="rId4"/>
              </a:rPr>
              <a:t>https://biggggidea.com/</a:t>
            </a:r>
            <a:r>
              <a:rPr lang="uk-UA" i="1" dirty="0" smtClean="0"/>
              <a:t> </a:t>
            </a:r>
            <a:endParaRPr lang="uk-UA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83295"/>
            <a:ext cx="57465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b="1" dirty="0" smtClean="0"/>
              <a:t>ВЕЛИКА</a:t>
            </a:r>
            <a:r>
              <a:rPr lang="uk-UA" sz="8000" dirty="0" smtClean="0"/>
              <a:t>ІДЕЯ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18336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262164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1471" y="1576491"/>
            <a:ext cx="2472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hlinkClick r:id="rId4"/>
              </a:rPr>
              <a:t>http://studway.com.ua/</a:t>
            </a:r>
            <a:r>
              <a:rPr lang="uk-UA" i="1" dirty="0" smtClean="0"/>
              <a:t> </a:t>
            </a:r>
            <a:endParaRPr lang="uk-UA" i="1" dirty="0"/>
          </a:p>
        </p:txBody>
      </p:sp>
      <p:pic>
        <p:nvPicPr>
          <p:cNvPr id="23556" name="Picture 4" descr="Картинки по запросу Студве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145"/>
            <a:ext cx="2627784" cy="245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373464"/>
            <a:ext cx="39033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STUDWAY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363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908651" cy="487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921" y="188640"/>
            <a:ext cx="28575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21211"/>
            <a:ext cx="60416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/>
              <a:t>Ресурсний центр ГУРТ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2190" y="1196752"/>
            <a:ext cx="2036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https://gurt.org.ua/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3" y="908720"/>
            <a:ext cx="8942328" cy="52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4846" y="677887"/>
            <a:ext cx="2655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hlinkClick r:id="rId4"/>
              </a:rPr>
              <a:t>http://galilei.in.ua/</a:t>
            </a:r>
            <a:r>
              <a:rPr lang="uk-UA" sz="2400" i="1" dirty="0" smtClean="0"/>
              <a:t> 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26657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" y="691670"/>
            <a:ext cx="8909746" cy="588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37710" y="1268760"/>
            <a:ext cx="30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http://connectukrainians.com/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066176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260648"/>
            <a:ext cx="243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http://unistudy.org.ua/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0" y="1412776"/>
            <a:ext cx="7320139" cy="513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2540" y="805556"/>
            <a:ext cx="229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https://ua.anyway.ua/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19333"/>
            <a:ext cx="3168352" cy="1244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03" y="1909393"/>
            <a:ext cx="2520280" cy="1717607"/>
          </a:xfrm>
          <a:prstGeom prst="rect">
            <a:avLst/>
          </a:prstGeom>
        </p:spPr>
      </p:pic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87" y="4823653"/>
            <a:ext cx="3019980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3573016"/>
            <a:ext cx="2890292" cy="1716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79115"/>
            <a:ext cx="3024336" cy="21107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206272"/>
            <a:ext cx="829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5 необхідних навичок для отримання гранту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6979" y="2183510"/>
            <a:ext cx="3632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Емоційний </a:t>
            </a:r>
            <a:r>
              <a:rPr lang="uk-UA" b="1" dirty="0">
                <a:solidFill>
                  <a:srgbClr val="002060"/>
                </a:solidFill>
              </a:rPr>
              <a:t>і соціальний </a:t>
            </a:r>
            <a:r>
              <a:rPr lang="uk-UA" b="1" dirty="0" smtClean="0">
                <a:solidFill>
                  <a:srgbClr val="002060"/>
                </a:solidFill>
              </a:rPr>
              <a:t>інтелект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86561" y="1583250"/>
            <a:ext cx="247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Уміння </a:t>
            </a:r>
            <a:r>
              <a:rPr lang="uk-UA" b="1" dirty="0" smtClean="0">
                <a:solidFill>
                  <a:srgbClr val="002060"/>
                </a:solidFill>
              </a:rPr>
              <a:t>товаришувати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6407786"/>
            <a:ext cx="2529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Знання іноземної мови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7206" y="4431432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Дисципліна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34283" y="5076006"/>
            <a:ext cx="125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Мотивація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03380" y="1496329"/>
            <a:ext cx="576064" cy="5806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202795" y="1830873"/>
            <a:ext cx="576064" cy="5806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540872" y="4740690"/>
            <a:ext cx="576064" cy="5806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170272" y="3210828"/>
            <a:ext cx="576064" cy="5806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4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209588" y="6059535"/>
            <a:ext cx="576064" cy="5806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5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цветные человечк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87058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046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©Яна </a:t>
            </a:r>
            <a:r>
              <a:rPr lang="ru-RU" sz="1200" dirty="0" err="1"/>
              <a:t>Сичікова</a:t>
            </a:r>
            <a:r>
              <a:rPr lang="ru-RU" sz="1200" dirty="0"/>
              <a:t>, </a:t>
            </a:r>
          </a:p>
          <a:p>
            <a:r>
              <a:rPr lang="ru-RU" sz="1200" dirty="0"/>
              <a:t>Голова Ради </a:t>
            </a:r>
            <a:r>
              <a:rPr lang="ru-RU" sz="1200" dirty="0" err="1"/>
              <a:t>молодих</a:t>
            </a:r>
            <a:r>
              <a:rPr lang="ru-RU" sz="1200" dirty="0"/>
              <a:t> </a:t>
            </a:r>
            <a:r>
              <a:rPr lang="ru-RU" sz="1200" dirty="0" err="1"/>
              <a:t>учених</a:t>
            </a:r>
            <a:r>
              <a:rPr lang="ru-RU" sz="1200" dirty="0"/>
              <a:t> БДПУ</a:t>
            </a:r>
          </a:p>
          <a:p>
            <a:r>
              <a:rPr lang="ru-RU" sz="1200" dirty="0"/>
              <a:t>yanasuchikova@gmail.com</a:t>
            </a:r>
          </a:p>
        </p:txBody>
      </p:sp>
    </p:spTree>
    <p:extLst>
      <p:ext uri="{BB962C8B-B14F-4D97-AF65-F5344CB8AC3E}">
        <p14:creationId xmlns:p14="http://schemas.microsoft.com/office/powerpoint/2010/main" val="21511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11831"/>
            <a:ext cx="8568952" cy="6336704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uk-UA" sz="3800" b="1" dirty="0" err="1" smtClean="0">
                <a:solidFill>
                  <a:srgbClr val="C00000"/>
                </a:solidFill>
              </a:rPr>
              <a:t>ACSM’s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Foundation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Research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Grant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Program</a:t>
            </a:r>
            <a:endParaRPr lang="uk-UA" sz="3800" dirty="0" smtClean="0">
              <a:solidFill>
                <a:srgbClr val="C00000"/>
              </a:solidFill>
            </a:endParaRP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Американський коледж спортивної медицини (ACSM) пропонує ряд грантів </a:t>
            </a:r>
            <a:r>
              <a:rPr lang="uk-UA" dirty="0" smtClean="0">
                <a:solidFill>
                  <a:schemeClr val="tx1"/>
                </a:solidFill>
              </a:rPr>
              <a:t>у </a:t>
            </a:r>
            <a:r>
              <a:rPr lang="uk-UA" dirty="0" smtClean="0">
                <a:solidFill>
                  <a:schemeClr val="tx1"/>
                </a:solidFill>
              </a:rPr>
              <a:t>розмірі до </a:t>
            </a:r>
            <a:r>
              <a:rPr lang="uk-UA" b="1" dirty="0" smtClean="0">
                <a:solidFill>
                  <a:srgbClr val="0070C0"/>
                </a:solidFill>
              </a:rPr>
              <a:t>10 000 доларів </a:t>
            </a:r>
            <a:r>
              <a:rPr lang="uk-UA" dirty="0" smtClean="0">
                <a:solidFill>
                  <a:schemeClr val="tx1"/>
                </a:solidFill>
              </a:rPr>
              <a:t>студентам докторантури, які проводять дослідження в </a:t>
            </a:r>
            <a:r>
              <a:rPr lang="uk-UA" dirty="0" smtClean="0">
                <a:solidFill>
                  <a:schemeClr val="tx1"/>
                </a:solidFill>
              </a:rPr>
              <a:t>галузі </a:t>
            </a:r>
            <a:r>
              <a:rPr lang="uk-UA" dirty="0" smtClean="0">
                <a:solidFill>
                  <a:schemeClr val="tx1"/>
                </a:solidFill>
              </a:rPr>
              <a:t>охорони здоров'я, фізіології, фізичної активності та спортивної медицини.</a:t>
            </a:r>
          </a:p>
          <a:p>
            <a:endParaRPr lang="uk-UA" dirty="0" smtClean="0">
              <a:solidFill>
                <a:schemeClr val="tx1"/>
              </a:solidFill>
            </a:endParaRPr>
          </a:p>
          <a:p>
            <a:pPr algn="r"/>
            <a:endParaRPr lang="uk-UA" sz="3800" b="1" dirty="0" smtClean="0">
              <a:solidFill>
                <a:srgbClr val="C00000"/>
              </a:solidFill>
            </a:endParaRPr>
          </a:p>
          <a:p>
            <a:pPr algn="r"/>
            <a:r>
              <a:rPr lang="uk-UA" sz="3800" b="1" dirty="0" err="1" smtClean="0">
                <a:solidFill>
                  <a:srgbClr val="C00000"/>
                </a:solidFill>
              </a:rPr>
              <a:t>Ramanujan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Prize</a:t>
            </a:r>
            <a:endParaRPr lang="uk-UA" sz="3800" dirty="0" smtClean="0">
              <a:solidFill>
                <a:srgbClr val="C00000"/>
              </a:solidFill>
            </a:endParaRP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Гранти в розмірі </a:t>
            </a:r>
            <a:r>
              <a:rPr lang="uk-UA" b="1" dirty="0" smtClean="0">
                <a:solidFill>
                  <a:srgbClr val="0070C0"/>
                </a:solidFill>
              </a:rPr>
              <a:t>15 000 доларів </a:t>
            </a:r>
            <a:r>
              <a:rPr lang="uk-UA" dirty="0" smtClean="0">
                <a:solidFill>
                  <a:schemeClr val="tx1"/>
                </a:solidFill>
              </a:rPr>
              <a:t>видаються молодим вченим-математикам з країн, що розвиваються, які займаються науково-дослідною роботою в будь-якій галузі математики. Гранти призначені для фінансування наукових проектів, що ведуть до поліпшення якості життя в країнах, де працюють молоді вчені.</a:t>
            </a:r>
          </a:p>
          <a:p>
            <a:endParaRPr lang="uk-UA" dirty="0" smtClean="0">
              <a:solidFill>
                <a:schemeClr val="tx1"/>
              </a:solidFill>
            </a:endParaRPr>
          </a:p>
          <a:p>
            <a:pPr algn="r"/>
            <a:r>
              <a:rPr lang="uk-UA" sz="3800" b="1" dirty="0" err="1" smtClean="0">
                <a:solidFill>
                  <a:srgbClr val="C00000"/>
                </a:solidFill>
              </a:rPr>
              <a:t>Leroy</a:t>
            </a:r>
            <a:r>
              <a:rPr lang="uk-UA" sz="3800" b="1" dirty="0" smtClean="0">
                <a:solidFill>
                  <a:srgbClr val="C00000"/>
                </a:solidFill>
              </a:rPr>
              <a:t> P. </a:t>
            </a:r>
            <a:r>
              <a:rPr lang="uk-UA" sz="3800" b="1" dirty="0" err="1" smtClean="0">
                <a:solidFill>
                  <a:srgbClr val="C00000"/>
                </a:solidFill>
              </a:rPr>
              <a:t>Steele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Prizes</a:t>
            </a:r>
            <a:endParaRPr lang="uk-UA" sz="3800" dirty="0" smtClean="0">
              <a:solidFill>
                <a:srgbClr val="C00000"/>
              </a:solidFill>
            </a:endParaRP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Американське математичне товариство щорічно вручає математикам призи та гранти в розмірі </a:t>
            </a:r>
            <a:r>
              <a:rPr lang="uk-UA" b="1" dirty="0" smtClean="0">
                <a:solidFill>
                  <a:srgbClr val="0070C0"/>
                </a:solidFill>
              </a:rPr>
              <a:t>5000 - 10 000 доларів</a:t>
            </a:r>
            <a:r>
              <a:rPr lang="uk-UA" dirty="0" smtClean="0">
                <a:solidFill>
                  <a:srgbClr val="0070C0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за їх загальну науково-дослідницьку діяльність, розвиток математики, наукові проекти, публікації, 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книги та інші роботи.</a:t>
            </a:r>
          </a:p>
          <a:p>
            <a:endParaRPr lang="uk-UA" dirty="0" smtClean="0">
              <a:solidFill>
                <a:schemeClr val="tx1"/>
              </a:solidFill>
            </a:endParaRPr>
          </a:p>
          <a:p>
            <a:pPr algn="r"/>
            <a:r>
              <a:rPr lang="uk-UA" sz="3800" b="1" dirty="0" err="1" smtClean="0">
                <a:solidFill>
                  <a:srgbClr val="C00000"/>
                </a:solidFill>
              </a:rPr>
              <a:t>Australian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Postgraduate</a:t>
            </a:r>
            <a:r>
              <a:rPr lang="uk-UA" sz="3800" b="1" dirty="0" smtClean="0">
                <a:solidFill>
                  <a:srgbClr val="C00000"/>
                </a:solidFill>
              </a:rPr>
              <a:t> </a:t>
            </a:r>
            <a:r>
              <a:rPr lang="uk-UA" sz="3800" b="1" dirty="0" err="1" smtClean="0">
                <a:solidFill>
                  <a:srgbClr val="C00000"/>
                </a:solidFill>
              </a:rPr>
              <a:t>Award</a:t>
            </a:r>
            <a:r>
              <a:rPr lang="uk-UA" sz="3800" b="1" dirty="0" smtClean="0">
                <a:solidFill>
                  <a:srgbClr val="C00000"/>
                </a:solidFill>
              </a:rPr>
              <a:t> (APA)</a:t>
            </a:r>
            <a:endParaRPr lang="uk-UA" sz="3800" dirty="0" smtClean="0">
              <a:solidFill>
                <a:srgbClr val="C00000"/>
              </a:solidFill>
            </a:endParaRPr>
          </a:p>
          <a:p>
            <a:pPr algn="l"/>
            <a:r>
              <a:rPr lang="uk-UA" dirty="0" smtClean="0">
                <a:solidFill>
                  <a:schemeClr val="tx1"/>
                </a:solidFill>
              </a:rPr>
              <a:t>Державні дослідні гранти Австралії доступні молодим вченим з видатним дослідним потенціалом, зарахованим на дослідницькі програми магістратури та докторантури до вузів країни. На грант можуть розраховувати студенти, що займаються дослідженнями в різних </a:t>
            </a:r>
            <a:r>
              <a:rPr lang="uk-UA" dirty="0" smtClean="0">
                <a:solidFill>
                  <a:schemeClr val="tx1"/>
                </a:solidFill>
              </a:rPr>
              <a:t>галузях, </a:t>
            </a:r>
            <a:r>
              <a:rPr lang="uk-UA" dirty="0" smtClean="0">
                <a:solidFill>
                  <a:schemeClr val="tx1"/>
                </a:solidFill>
              </a:rPr>
              <a:t>включаючи фізику, хімію, біологію та інші науки. Розмір кожного гранту становить від </a:t>
            </a:r>
            <a:r>
              <a:rPr lang="uk-UA" b="1" dirty="0" smtClean="0">
                <a:solidFill>
                  <a:srgbClr val="0070C0"/>
                </a:solidFill>
              </a:rPr>
              <a:t>10 000 до 20 000 доларів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uk-UA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50913"/>
            <a:ext cx="725488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92" y="1549484"/>
            <a:ext cx="3309664" cy="7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56" y="3230322"/>
            <a:ext cx="4186544" cy="48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85" y="4653136"/>
            <a:ext cx="1181117" cy="70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2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568952" cy="6336704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International Postgraduate Research Scholarships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Ці державні австралійські гранти призначені спеціально для іноземних вчених і покликані розвинути науково-дослідний сектор Австралії. Гранти доступні іноземцям, які збираються навчатися в університетах країни і займатися дослідженнями в різних наукових сферах. Гранти </a:t>
            </a:r>
            <a:r>
              <a:rPr lang="uk-UA" sz="2000" b="1" dirty="0" smtClean="0">
                <a:solidFill>
                  <a:srgbClr val="0070C0"/>
                </a:solidFill>
              </a:rPr>
              <a:t>покривають вартість навчання в Австралії та медичної страховки</a:t>
            </a:r>
            <a:r>
              <a:rPr lang="uk-UA" sz="2000" dirty="0" smtClean="0">
                <a:solidFill>
                  <a:schemeClr val="tx1"/>
                </a:solidFill>
              </a:rPr>
              <a:t>.</a:t>
            </a:r>
          </a:p>
          <a:p>
            <a:endParaRPr lang="uk-UA" sz="2000" dirty="0" smtClean="0">
              <a:solidFill>
                <a:schemeClr val="tx1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Berlin-Brandenburg Academy of Sciences Sponsorship Award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Гранти в розмірі </a:t>
            </a:r>
            <a:r>
              <a:rPr lang="uk-UA" sz="2000" b="1" dirty="0" smtClean="0">
                <a:solidFill>
                  <a:srgbClr val="0070C0"/>
                </a:solidFill>
              </a:rPr>
              <a:t>до 30 000 євро </a:t>
            </a:r>
            <a:r>
              <a:rPr lang="uk-UA" sz="2000" dirty="0" smtClean="0">
                <a:solidFill>
                  <a:schemeClr val="tx1"/>
                </a:solidFill>
              </a:rPr>
              <a:t>пропонуються обдарованим молодим вченим з усього світу і покликані підтримати їх в проведенні досліджень різної спрямованості на рівні докторантури.</a:t>
            </a:r>
          </a:p>
          <a:p>
            <a:endParaRPr lang="uk-UA" sz="2000" b="1" dirty="0" smtClean="0">
              <a:solidFill>
                <a:srgbClr val="C00000"/>
              </a:solidFill>
            </a:endParaRPr>
          </a:p>
          <a:p>
            <a:pPr algn="r"/>
            <a:r>
              <a:rPr lang="en-US" sz="2400" b="1" dirty="0" err="1" smtClean="0">
                <a:solidFill>
                  <a:srgbClr val="C00000"/>
                </a:solidFill>
              </a:rPr>
              <a:t>Göttingen</a:t>
            </a:r>
            <a:r>
              <a:rPr lang="en-US" sz="2400" b="1" dirty="0" smtClean="0">
                <a:solidFill>
                  <a:srgbClr val="C00000"/>
                </a:solidFill>
              </a:rPr>
              <a:t> Academy of Sciences Dannie </a:t>
            </a:r>
            <a:r>
              <a:rPr lang="en-US" sz="2400" b="1" dirty="0" err="1" smtClean="0">
                <a:solidFill>
                  <a:srgbClr val="C00000"/>
                </a:solidFill>
              </a:rPr>
              <a:t>Heineman</a:t>
            </a:r>
            <a:r>
              <a:rPr lang="en-US" sz="2400" b="1" dirty="0" smtClean="0">
                <a:solidFill>
                  <a:srgbClr val="C00000"/>
                </a:solidFill>
              </a:rPr>
              <a:t> Prize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Подати заявку на грант можуть вчені з будь-якої країни світу, він вручається на підставі науково-дослідницької цінності і якості конкретної публікації вченого. Розмір гранту також залежить від даних показників.</a:t>
            </a:r>
          </a:p>
          <a:p>
            <a:endParaRPr lang="uk-UA" sz="2000" dirty="0" smtClean="0">
              <a:solidFill>
                <a:schemeClr val="tx1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German Research Foundation (DFG)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DFG </a:t>
            </a:r>
            <a:r>
              <a:rPr lang="uk-UA" sz="2000" dirty="0" smtClean="0">
                <a:solidFill>
                  <a:schemeClr val="tx1"/>
                </a:solidFill>
              </a:rPr>
              <a:t>спонсорує дослідження студентів </a:t>
            </a:r>
            <a:r>
              <a:rPr lang="en-US" sz="2000" dirty="0" smtClean="0">
                <a:solidFill>
                  <a:schemeClr val="tx1"/>
                </a:solidFill>
              </a:rPr>
              <a:t>PhD </a:t>
            </a:r>
            <a:r>
              <a:rPr lang="uk-UA" sz="2000" dirty="0" smtClean="0">
                <a:solidFill>
                  <a:schemeClr val="tx1"/>
                </a:solidFill>
              </a:rPr>
              <a:t>і молодих дослідників, які займаються науковою діяльністю в різних </a:t>
            </a:r>
            <a:r>
              <a:rPr lang="uk-UA" sz="2000" dirty="0" smtClean="0">
                <a:solidFill>
                  <a:schemeClr val="tx1"/>
                </a:solidFill>
              </a:rPr>
              <a:t>галузях. </a:t>
            </a:r>
            <a:r>
              <a:rPr lang="uk-UA" sz="2000" dirty="0" smtClean="0">
                <a:solidFill>
                  <a:schemeClr val="tx1"/>
                </a:solidFill>
              </a:rPr>
              <a:t>Для отримання гранту необхідно мати німецьку ступінь магістра або доктора, або еквівалент, а також вільно володіти англійською мовою. Гранти доступні іноземцям з усіх країн і спрямовані на забезпечення молодим вченим гідних умов для ведення науково-дослідної роботи.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16" y="4280759"/>
            <a:ext cx="1550448" cy="70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06" y="116632"/>
            <a:ext cx="664034" cy="43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C:\Users\Яна\Desktop\мусор\BBAW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4" y="1340768"/>
            <a:ext cx="1802627" cy="8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Яна\Desktop\мусор\adw_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95" y="2847975"/>
            <a:ext cx="59531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424936" cy="633670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British Council Fellowship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Гранти Британської ради можуть отримати іноземні студенти магістратури та докторантури, які проводять наукові дослідження в різних областях, результати яких можуть поліпшити життя людей в рідній країні студента. Розміри грантів варіюються від невеликих одноразових виплат до сум, що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покривають вартість навчання і проживання в період ведення наукової роботи</a:t>
            </a:r>
            <a:r>
              <a:rPr lang="uk-UA" sz="2000" dirty="0" smtClean="0">
                <a:solidFill>
                  <a:schemeClr val="tx1"/>
                </a:solidFill>
              </a:rPr>
              <a:t>.</a:t>
            </a:r>
          </a:p>
          <a:p>
            <a:endParaRPr lang="uk-UA" sz="2000" dirty="0" smtClean="0">
              <a:solidFill>
                <a:schemeClr val="tx1"/>
              </a:solidFill>
            </a:endParaRPr>
          </a:p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Marie Curie International Incoming Fellowships (IIF)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Програма спонсорської підтримки імені відомого фізика і хіміка Марії Кюрі націлена на встановлення наукових зв'язків між Європою та іншими країнами світу і пропонує унікальні можливості для іноземних вчених. Вчені, які мають докторський ступінь, крім грошового гранту отримують можливість займатися дослідницькою роботою в різних інститутах і лабораторіях Європи протягом 12-24 місяців.</a:t>
            </a:r>
          </a:p>
          <a:p>
            <a:pPr algn="r"/>
            <a:endParaRPr lang="uk-UA" sz="2000" dirty="0">
              <a:solidFill>
                <a:schemeClr val="tx1"/>
              </a:solidFill>
            </a:endParaRPr>
          </a:p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Hong Kong PhD Fellowship Scheme for International Students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Фінансова підтримка від </a:t>
            </a:r>
            <a:r>
              <a:rPr lang="uk-UA" sz="2000" dirty="0" err="1" smtClean="0">
                <a:solidFill>
                  <a:schemeClr val="tx1"/>
                </a:solidFill>
              </a:rPr>
              <a:t>Гонконзького</a:t>
            </a:r>
            <a:r>
              <a:rPr lang="uk-UA" sz="2000" dirty="0" smtClean="0">
                <a:solidFill>
                  <a:schemeClr val="tx1"/>
                </a:solidFill>
              </a:rPr>
              <a:t> ради дослідницьких грантів (</a:t>
            </a:r>
            <a:r>
              <a:rPr lang="en-US" sz="2000" dirty="0" smtClean="0">
                <a:solidFill>
                  <a:schemeClr val="tx1"/>
                </a:solidFill>
              </a:rPr>
              <a:t>RGC) </a:t>
            </a:r>
            <a:r>
              <a:rPr lang="uk-UA" sz="2000" dirty="0" smtClean="0">
                <a:solidFill>
                  <a:schemeClr val="tx1"/>
                </a:solidFill>
              </a:rPr>
              <a:t>пропонується іноземним студентам і молодим вченим, зарахованим на дослідницькі програми докторантури кращих вузів Гонконгу. Грант видається в розмірі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30 000 доларів </a:t>
            </a:r>
            <a:r>
              <a:rPr lang="uk-UA" sz="2000" dirty="0" smtClean="0">
                <a:solidFill>
                  <a:schemeClr val="tx1"/>
                </a:solidFill>
              </a:rPr>
              <a:t>на рік і також передбачає виплату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1300 доларів </a:t>
            </a:r>
            <a:r>
              <a:rPr lang="uk-UA" sz="2000" dirty="0" smtClean="0">
                <a:solidFill>
                  <a:schemeClr val="tx1"/>
                </a:solidFill>
              </a:rPr>
              <a:t>на здійснення наукових поїздок для студентів з найбільшим дослідницьким потенціалом.</a:t>
            </a:r>
          </a:p>
          <a:p>
            <a:endParaRPr lang="uk-UA" sz="2000" dirty="0" smtClean="0">
              <a:solidFill>
                <a:schemeClr val="tx1"/>
              </a:solidFill>
            </a:endParaRPr>
          </a:p>
        </p:txBody>
      </p:sp>
      <p:pic>
        <p:nvPicPr>
          <p:cNvPr id="17411" name="Picture 3" descr="C:\Users\Яна\Desktop\мусор\marie_curi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90" y="1844824"/>
            <a:ext cx="1547664" cy="82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Яна\Desktop\мусор\British-council-300x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1140718" cy="5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4293096"/>
            <a:ext cx="1433736" cy="50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4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2" y="0"/>
            <a:ext cx="1645490" cy="91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01208"/>
            <a:ext cx="9144000" cy="1555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568952" cy="6336704"/>
          </a:xfrm>
        </p:spPr>
        <p:txBody>
          <a:bodyPr>
            <a:normAutofit fontScale="77500" lnSpcReduction="20000"/>
          </a:bodyPr>
          <a:lstStyle/>
          <a:p>
            <a:endParaRPr lang="uk-UA" sz="2000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Harvard Fellowships in Sustainability Science</a:t>
            </a:r>
          </a:p>
          <a:p>
            <a:r>
              <a:rPr lang="uk-UA" sz="2600" dirty="0" smtClean="0">
                <a:solidFill>
                  <a:schemeClr val="tx1"/>
                </a:solidFill>
              </a:rPr>
              <a:t>Програма фінансування пропонує гранти студентам докторантури, дослідникам з докторським ступенем і фахівцям, які займаються індивідуальними дослідженнями в галузі енергетики та сталого розвитку. 10-місячний грант видається в розмірі </a:t>
            </a:r>
            <a:r>
              <a:rPr lang="uk-UA" sz="2600" b="1" dirty="0" smtClean="0">
                <a:solidFill>
                  <a:schemeClr val="accent1">
                    <a:lumMod val="75000"/>
                  </a:schemeClr>
                </a:solidFill>
              </a:rPr>
              <a:t>45 830 доларів для вчених або 25 000 доларів </a:t>
            </a:r>
            <a:r>
              <a:rPr lang="uk-UA" sz="2600" dirty="0" smtClean="0">
                <a:solidFill>
                  <a:schemeClr val="tx1"/>
                </a:solidFill>
              </a:rPr>
              <a:t>для студентів, а 12-місячний - в </a:t>
            </a:r>
            <a:r>
              <a:rPr lang="uk-UA" sz="2600" b="1" dirty="0" smtClean="0">
                <a:solidFill>
                  <a:schemeClr val="accent1">
                    <a:lumMod val="75000"/>
                  </a:schemeClr>
                </a:solidFill>
              </a:rPr>
              <a:t>розмірі 55 000 або 30 000 доларів </a:t>
            </a:r>
            <a:r>
              <a:rPr lang="uk-UA" sz="2600" dirty="0" smtClean="0">
                <a:solidFill>
                  <a:schemeClr val="tx1"/>
                </a:solidFill>
              </a:rPr>
              <a:t>відповідно.</a:t>
            </a:r>
            <a:endParaRPr lang="uk-UA" sz="2600" dirty="0" smtClean="0"/>
          </a:p>
          <a:p>
            <a:endParaRPr lang="uk-UA" sz="2000" dirty="0"/>
          </a:p>
          <a:p>
            <a:endParaRPr lang="en-US" sz="2000" dirty="0"/>
          </a:p>
          <a:p>
            <a:pPr algn="r"/>
            <a:r>
              <a:rPr lang="en-US" sz="2400" b="1" dirty="0" smtClean="0">
                <a:solidFill>
                  <a:srgbClr val="C00000"/>
                </a:solidFill>
              </a:rPr>
              <a:t>Schlumberger Foundation Faculty for the Future Fellowships for Women</a:t>
            </a:r>
            <a:endParaRPr lang="uk-UA" sz="2400" dirty="0" smtClean="0"/>
          </a:p>
          <a:p>
            <a:endParaRPr lang="en-US" sz="2000" dirty="0" smtClean="0"/>
          </a:p>
          <a:p>
            <a:r>
              <a:rPr lang="uk-UA" sz="2400" dirty="0" smtClean="0">
                <a:solidFill>
                  <a:schemeClr val="tx1"/>
                </a:solidFill>
              </a:rPr>
              <a:t>Гранти організації допомагають жінкам з різних країн отримати докторський або </a:t>
            </a:r>
            <a:r>
              <a:rPr lang="uk-UA" sz="2400" dirty="0" err="1" smtClean="0">
                <a:solidFill>
                  <a:schemeClr val="tx1"/>
                </a:solidFill>
              </a:rPr>
              <a:t>постдокторський</a:t>
            </a:r>
            <a:r>
              <a:rPr lang="uk-UA" sz="2400" dirty="0" smtClean="0">
                <a:solidFill>
                  <a:schemeClr val="tx1"/>
                </a:solidFill>
              </a:rPr>
              <a:t> ступінь </a:t>
            </a:r>
            <a:r>
              <a:rPr lang="uk-UA" sz="2400" dirty="0" smtClean="0">
                <a:solidFill>
                  <a:schemeClr val="tx1"/>
                </a:solidFill>
              </a:rPr>
              <a:t>у </a:t>
            </a:r>
            <a:r>
              <a:rPr lang="uk-UA" sz="2400" dirty="0" smtClean="0">
                <a:solidFill>
                  <a:schemeClr val="tx1"/>
                </a:solidFill>
              </a:rPr>
              <a:t>провідних університетах світу, займаючись дослідженнями в </a:t>
            </a:r>
            <a:r>
              <a:rPr lang="uk-UA" sz="2400" dirty="0" smtClean="0">
                <a:solidFill>
                  <a:schemeClr val="tx1"/>
                </a:solidFill>
              </a:rPr>
              <a:t>галузі </a:t>
            </a:r>
            <a:r>
              <a:rPr lang="uk-UA" sz="2400" dirty="0" smtClean="0">
                <a:solidFill>
                  <a:schemeClr val="tx1"/>
                </a:solidFill>
              </a:rPr>
              <a:t>природничих наук, технологій, інженерії та математики. </a:t>
            </a:r>
            <a:r>
              <a:rPr lang="uk-UA" sz="2400" dirty="0" smtClean="0">
                <a:solidFill>
                  <a:schemeClr val="tx1"/>
                </a:solidFill>
              </a:rPr>
              <a:t>У </a:t>
            </a:r>
            <a:r>
              <a:rPr lang="uk-UA" sz="2400" dirty="0" smtClean="0">
                <a:solidFill>
                  <a:schemeClr val="tx1"/>
                </a:solidFill>
              </a:rPr>
              <a:t>рамках програми грант видається на навчання і супутні дослідні витрати і становить </a:t>
            </a:r>
            <a:r>
              <a:rPr lang="uk-UA" sz="2400" b="1" dirty="0" smtClean="0">
                <a:solidFill>
                  <a:srgbClr val="0070C0"/>
                </a:solidFill>
              </a:rPr>
              <a:t>до 50 000 доларів на рік </a:t>
            </a:r>
            <a:r>
              <a:rPr lang="uk-UA" sz="2400" dirty="0" smtClean="0">
                <a:solidFill>
                  <a:schemeClr val="tx1"/>
                </a:solidFill>
              </a:rPr>
              <a:t>для студенток докторантури або до 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dirty="0" smtClean="0">
                <a:solidFill>
                  <a:schemeClr val="tx1"/>
                </a:solidFill>
              </a:rPr>
              <a:t>для студенток </a:t>
            </a:r>
            <a:r>
              <a:rPr lang="uk-UA" sz="2400" dirty="0" err="1" smtClean="0">
                <a:solidFill>
                  <a:schemeClr val="tx1"/>
                </a:solidFill>
              </a:rPr>
              <a:t>постдокторські</a:t>
            </a:r>
            <a:r>
              <a:rPr lang="uk-UA" sz="2400" dirty="0" smtClean="0">
                <a:solidFill>
                  <a:schemeClr val="tx1"/>
                </a:solidFill>
              </a:rPr>
              <a:t> програм.</a:t>
            </a:r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 smtClean="0"/>
          </a:p>
          <a:p>
            <a:r>
              <a:rPr lang="uk-UA" sz="2000" b="1" dirty="0" smtClean="0">
                <a:solidFill>
                  <a:schemeClr val="bg1"/>
                </a:solidFill>
              </a:rPr>
              <a:t>Молодим вченим сьогодні все частіше надають підтримку не тільки спеціалізовані наукові фонди, а й закордонні вузи, зацікавлені в розвитку свого дослідницького потенціалу. Знайти університетські гранти для вчених ви можете в спеціальному розділі на порталі </a:t>
            </a:r>
            <a:r>
              <a:rPr lang="en-US" sz="2000" b="1" dirty="0" err="1" smtClean="0">
                <a:solidFill>
                  <a:schemeClr val="bg1"/>
                </a:solidFill>
              </a:rPr>
              <a:t>Hotcourses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або на сайтах навчальних закладів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6" y="2343964"/>
            <a:ext cx="1412032" cy="108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5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Яна\Desktop\мусор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56022"/>
            <a:ext cx="4847798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60" y="4170032"/>
            <a:ext cx="4019551" cy="26748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7416824" cy="39604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Програми для здобуття ступеня бакалавра </a:t>
            </a:r>
            <a:r>
              <a:rPr lang="uk-UA" i="1" dirty="0" smtClean="0">
                <a:solidFill>
                  <a:srgbClr val="002060"/>
                </a:solidFill>
              </a:rPr>
              <a:t>http://www.bachelorsportal.eu/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Програми для здобуття </a:t>
            </a:r>
            <a:r>
              <a:rPr lang="uk-UA" dirty="0" smtClean="0">
                <a:solidFill>
                  <a:srgbClr val="C00000"/>
                </a:solidFill>
              </a:rPr>
              <a:t>ступеня </a:t>
            </a:r>
            <a:r>
              <a:rPr lang="uk-UA" dirty="0" smtClean="0">
                <a:solidFill>
                  <a:srgbClr val="C00000"/>
                </a:solidFill>
              </a:rPr>
              <a:t>магістра </a:t>
            </a:r>
            <a:r>
              <a:rPr lang="uk-UA" i="1" dirty="0" smtClean="0">
                <a:solidFill>
                  <a:srgbClr val="002060"/>
                </a:solidFill>
              </a:rPr>
              <a:t>http://www.mastersportal.eu/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Програми для здобуття </a:t>
            </a:r>
            <a:r>
              <a:rPr lang="uk-UA" dirty="0" smtClean="0">
                <a:solidFill>
                  <a:srgbClr val="C00000"/>
                </a:solidFill>
              </a:rPr>
              <a:t>ступеня </a:t>
            </a:r>
            <a:r>
              <a:rPr lang="uk-UA" dirty="0" smtClean="0">
                <a:solidFill>
                  <a:srgbClr val="C00000"/>
                </a:solidFill>
              </a:rPr>
              <a:t>доктора </a:t>
            </a:r>
            <a:r>
              <a:rPr lang="uk-UA" i="1" dirty="0" smtClean="0">
                <a:solidFill>
                  <a:srgbClr val="002060"/>
                </a:solidFill>
              </a:rPr>
              <a:t>http://www.phdportal.eu/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Короткотермінові навчальні курси </a:t>
            </a:r>
            <a:r>
              <a:rPr lang="uk-UA" i="1" dirty="0" smtClean="0">
                <a:solidFill>
                  <a:srgbClr val="002060"/>
                </a:solidFill>
              </a:rPr>
              <a:t>http://www.shortcoursesportal.eu/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Хто нам допоможе?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20482" name="Picture 2" descr="Картинки по запросу гра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" y="1365718"/>
            <a:ext cx="9151159" cy="54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2161</Words>
  <Application>Microsoft Office PowerPoint</Application>
  <PresentationFormat>Экран (4:3)</PresentationFormat>
  <Paragraphs>261</Paragraphs>
  <Slides>39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ІНДИВІДУАЛЬНІ ГРАНТИ ТА СТАЖУВАННЯ:  пошук можливостей для науковця </vt:lpstr>
      <vt:lpstr>Які бувають індивідуальні гранти?</vt:lpstr>
      <vt:lpstr>Популярні грантові програми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Хто нам допоможе?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47</cp:revision>
  <cp:lastPrinted>2017-12-19T13:47:23Z</cp:lastPrinted>
  <dcterms:created xsi:type="dcterms:W3CDTF">2017-12-18T08:12:44Z</dcterms:created>
  <dcterms:modified xsi:type="dcterms:W3CDTF">2017-12-20T08:17:15Z</dcterms:modified>
</cp:coreProperties>
</file>